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92" r:id="rId4"/>
    <p:sldId id="283" r:id="rId5"/>
    <p:sldId id="284" r:id="rId6"/>
    <p:sldId id="285" r:id="rId7"/>
    <p:sldId id="311" r:id="rId8"/>
    <p:sldId id="286" r:id="rId9"/>
    <p:sldId id="290" r:id="rId10"/>
    <p:sldId id="287" r:id="rId11"/>
    <p:sldId id="288" r:id="rId12"/>
    <p:sldId id="289" r:id="rId13"/>
    <p:sldId id="293"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291" r:id="rId32"/>
    <p:sldId id="282" r:id="rId33"/>
    <p:sldId id="312" r:id="rId34"/>
    <p:sldId id="313" r:id="rId35"/>
    <p:sldId id="314"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15" r:id="rId54"/>
    <p:sldId id="316" r:id="rId55"/>
    <p:sldId id="317" r:id="rId56"/>
    <p:sldId id="318" r:id="rId57"/>
    <p:sldId id="31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4F7A5343-4E55-42F9-B45E-8896D44FF439}">
          <p14:sldIdLst>
            <p14:sldId id="256"/>
            <p14:sldId id="257"/>
            <p14:sldId id="292"/>
          </p14:sldIdLst>
        </p14:section>
        <p14:section name="Seção sem Título" id="{53D480D0-7805-4D6A-9BF4-6EF2F7013843}">
          <p14:sldIdLst>
            <p14:sldId id="283"/>
            <p14:sldId id="284"/>
            <p14:sldId id="285"/>
            <p14:sldId id="311"/>
            <p14:sldId id="286"/>
            <p14:sldId id="290"/>
            <p14:sldId id="287"/>
            <p14:sldId id="288"/>
            <p14:sldId id="289"/>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291"/>
            <p14:sldId id="282"/>
            <p14:sldId id="312"/>
            <p14:sldId id="313"/>
            <p14:sldId id="314"/>
            <p14:sldId id="320"/>
            <p14:sldId id="321"/>
            <p14:sldId id="322"/>
            <p14:sldId id="323"/>
            <p14:sldId id="324"/>
            <p14:sldId id="325"/>
            <p14:sldId id="326"/>
            <p14:sldId id="327"/>
            <p14:sldId id="328"/>
            <p14:sldId id="329"/>
            <p14:sldId id="330"/>
            <p14:sldId id="331"/>
            <p14:sldId id="332"/>
            <p14:sldId id="333"/>
            <p14:sldId id="334"/>
            <p14:sldId id="335"/>
            <p14:sldId id="336"/>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31" autoAdjust="0"/>
    <p:restoredTop sz="94660"/>
  </p:normalViewPr>
  <p:slideViewPr>
    <p:cSldViewPr snapToGrid="0">
      <p:cViewPr varScale="1">
        <p:scale>
          <a:sx n="68" d="100"/>
          <a:sy n="68" d="100"/>
        </p:scale>
        <p:origin x="3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pt-BR"/>
              <a:t>Clique para editar o título mestre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3/12/2020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3/12/2020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3/12/2020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3/12/2020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pt-BR"/>
              <a:t>Clique para editar o título mestre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3/12/2020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3/12/2020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3/12/2020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3/12/2020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3/12/2020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t-BR"/>
              <a:t>Clique para editar o título mestre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DA16AA21-1863-4931-97CB-99D0A168701B}" type="datetimeFigureOut">
              <a:rPr lang="en-US" dirty="0"/>
              <a:t>3/12/2020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3772C379-9A7C-4C87-A116-CBE9F58B04C5}" type="datetimeFigureOut">
              <a:rPr lang="en-US" dirty="0"/>
              <a:t>3/12/2020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3/12/2020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devmedia.com.br/curso/o-que-e-html/196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Programação web – Front </a:t>
            </a:r>
            <a:r>
              <a:rPr lang="pt-BR" dirty="0" err="1"/>
              <a:t>end</a:t>
            </a:r>
            <a:endParaRPr lang="en-US" dirty="0"/>
          </a:p>
        </p:txBody>
      </p:sp>
      <p:sp>
        <p:nvSpPr>
          <p:cNvPr id="3" name="Subtítulo 2"/>
          <p:cNvSpPr>
            <a:spLocks noGrp="1"/>
          </p:cNvSpPr>
          <p:nvPr>
            <p:ph type="subTitle" idx="1"/>
          </p:nvPr>
        </p:nvSpPr>
        <p:spPr/>
        <p:txBody>
          <a:bodyPr/>
          <a:lstStyle/>
          <a:p>
            <a:r>
              <a:rPr lang="en-US" i="1" dirty="0"/>
              <a:t>Java script</a:t>
            </a:r>
            <a:endParaRPr lang="en-US" dirty="0"/>
          </a:p>
        </p:txBody>
      </p:sp>
    </p:spTree>
    <p:extLst>
      <p:ext uri="{BB962C8B-B14F-4D97-AF65-F5344CB8AC3E}">
        <p14:creationId xmlns:p14="http://schemas.microsoft.com/office/powerpoint/2010/main" val="983913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B46126-FDC2-4079-ADAA-310C27646FA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D1DA0ECD-A030-4A8D-9070-2C19E7780576}"/>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F7FC543B-7757-4D1E-B8AE-57F20D155C3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83531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79A191-010E-4283-8A30-92E64EE8CB7C}"/>
              </a:ext>
            </a:extLst>
          </p:cNvPr>
          <p:cNvSpPr>
            <a:spLocks noGrp="1"/>
          </p:cNvSpPr>
          <p:nvPr>
            <p:ph type="title"/>
          </p:nvPr>
        </p:nvSpPr>
        <p:spPr>
          <a:xfrm>
            <a:off x="149629" y="512064"/>
            <a:ext cx="12186458" cy="1609344"/>
          </a:xfrm>
        </p:spPr>
        <p:txBody>
          <a:bodyPr>
            <a:normAutofit/>
          </a:bodyPr>
          <a:lstStyle/>
          <a:p>
            <a:r>
              <a:rPr lang="pt-BR" sz="4800" dirty="0"/>
              <a:t>Declarando e inicializando variáveis em </a:t>
            </a:r>
            <a:r>
              <a:rPr lang="pt-BR" sz="4800" dirty="0" err="1"/>
              <a:t>JavaScript</a:t>
            </a:r>
            <a:endParaRPr lang="pt-BR" sz="4800" dirty="0"/>
          </a:p>
        </p:txBody>
      </p:sp>
      <p:pic>
        <p:nvPicPr>
          <p:cNvPr id="4" name="Espaço Reservado para Conteúdo 3">
            <a:extLst>
              <a:ext uri="{FF2B5EF4-FFF2-40B4-BE49-F238E27FC236}">
                <a16:creationId xmlns:a16="http://schemas.microsoft.com/office/drawing/2014/main" id="{299E79F1-D223-4B84-A2BC-90DB96D0FD7C}"/>
              </a:ext>
            </a:extLst>
          </p:cNvPr>
          <p:cNvPicPr>
            <a:picLocks noGrp="1" noChangeAspect="1"/>
          </p:cNvPicPr>
          <p:nvPr>
            <p:ph idx="1"/>
          </p:nvPr>
        </p:nvPicPr>
        <p:blipFill rotWithShape="1">
          <a:blip r:embed="rId2"/>
          <a:srcRect l="15886" t="50242" r="11437" b="35436"/>
          <a:stretch/>
        </p:blipFill>
        <p:spPr>
          <a:xfrm>
            <a:off x="509846" y="2493818"/>
            <a:ext cx="18156977" cy="2809702"/>
          </a:xfrm>
          <a:prstGeom prst="rect">
            <a:avLst/>
          </a:prstGeom>
        </p:spPr>
      </p:pic>
    </p:spTree>
    <p:extLst>
      <p:ext uri="{BB962C8B-B14F-4D97-AF65-F5344CB8AC3E}">
        <p14:creationId xmlns:p14="http://schemas.microsoft.com/office/powerpoint/2010/main" val="151962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C249EE-7B65-4729-9226-2B5491DE83DD}"/>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872367DB-0890-46DC-B32C-71C030CD54DC}"/>
              </a:ext>
            </a:extLst>
          </p:cNvPr>
          <p:cNvSpPr>
            <a:spLocks noGrp="1"/>
          </p:cNvSpPr>
          <p:nvPr>
            <p:ph idx="1"/>
          </p:nvPr>
        </p:nvSpPr>
        <p:spPr/>
        <p:txBody>
          <a:bodyPr/>
          <a:lstStyle/>
          <a:p>
            <a:endParaRPr lang="pt-BR" dirty="0"/>
          </a:p>
        </p:txBody>
      </p:sp>
      <p:pic>
        <p:nvPicPr>
          <p:cNvPr id="6" name="Imagem 5"/>
          <p:cNvPicPr>
            <a:picLocks noChangeAspect="1"/>
          </p:cNvPicPr>
          <p:nvPr/>
        </p:nvPicPr>
        <p:blipFill rotWithShape="1">
          <a:blip r:embed="rId2"/>
          <a:srcRect l="4673" b="47882"/>
          <a:stretch/>
        </p:blipFill>
        <p:spPr>
          <a:xfrm>
            <a:off x="0" y="0"/>
            <a:ext cx="12192000" cy="6858000"/>
          </a:xfrm>
          <a:prstGeom prst="rect">
            <a:avLst/>
          </a:prstGeom>
        </p:spPr>
      </p:pic>
      <p:sp>
        <p:nvSpPr>
          <p:cNvPr id="7" name="Seta para baixo 7">
            <a:extLst>
              <a:ext uri="{FF2B5EF4-FFF2-40B4-BE49-F238E27FC236}">
                <a16:creationId xmlns:a16="http://schemas.microsoft.com/office/drawing/2014/main" id="{5789F037-E26D-4203-B5C0-5D3385056806}"/>
              </a:ext>
            </a:extLst>
          </p:cNvPr>
          <p:cNvSpPr/>
          <p:nvPr/>
        </p:nvSpPr>
        <p:spPr>
          <a:xfrm rot="1470343">
            <a:off x="2794497" y="3709923"/>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ta para baixo 7">
            <a:extLst>
              <a:ext uri="{FF2B5EF4-FFF2-40B4-BE49-F238E27FC236}">
                <a16:creationId xmlns:a16="http://schemas.microsoft.com/office/drawing/2014/main" id="{5789F037-E26D-4203-B5C0-5D3385056806}"/>
              </a:ext>
            </a:extLst>
          </p:cNvPr>
          <p:cNvSpPr/>
          <p:nvPr/>
        </p:nvSpPr>
        <p:spPr>
          <a:xfrm rot="1470343">
            <a:off x="9368017" y="2305591"/>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49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a:p>
        </p:txBody>
      </p:sp>
      <p:pic>
        <p:nvPicPr>
          <p:cNvPr id="4" name="Imagem 3"/>
          <p:cNvPicPr>
            <a:picLocks noChangeAspect="1"/>
          </p:cNvPicPr>
          <p:nvPr/>
        </p:nvPicPr>
        <p:blipFill rotWithShape="1">
          <a:blip r:embed="rId2"/>
          <a:srcRect r="27333" b="47137"/>
          <a:stretch/>
        </p:blipFill>
        <p:spPr>
          <a:xfrm>
            <a:off x="0" y="0"/>
            <a:ext cx="12192000" cy="6858000"/>
          </a:xfrm>
          <a:prstGeom prst="rect">
            <a:avLst/>
          </a:prstGeom>
        </p:spPr>
      </p:pic>
      <p:sp>
        <p:nvSpPr>
          <p:cNvPr id="5" name="Seta para baixo 7">
            <a:extLst>
              <a:ext uri="{FF2B5EF4-FFF2-40B4-BE49-F238E27FC236}">
                <a16:creationId xmlns:a16="http://schemas.microsoft.com/office/drawing/2014/main" id="{5789F037-E26D-4203-B5C0-5D3385056806}"/>
              </a:ext>
            </a:extLst>
          </p:cNvPr>
          <p:cNvSpPr/>
          <p:nvPr/>
        </p:nvSpPr>
        <p:spPr>
          <a:xfrm rot="1470343">
            <a:off x="3861297" y="2199585"/>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ta para baixo 7">
            <a:extLst>
              <a:ext uri="{FF2B5EF4-FFF2-40B4-BE49-F238E27FC236}">
                <a16:creationId xmlns:a16="http://schemas.microsoft.com/office/drawing/2014/main" id="{5789F037-E26D-4203-B5C0-5D3385056806}"/>
              </a:ext>
            </a:extLst>
          </p:cNvPr>
          <p:cNvSpPr/>
          <p:nvPr/>
        </p:nvSpPr>
        <p:spPr>
          <a:xfrm rot="1470343">
            <a:off x="10844893" y="1367480"/>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783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a:p>
        </p:txBody>
      </p:sp>
      <p:pic>
        <p:nvPicPr>
          <p:cNvPr id="4" name="Imagem 3"/>
          <p:cNvPicPr>
            <a:picLocks noChangeAspect="1"/>
          </p:cNvPicPr>
          <p:nvPr/>
        </p:nvPicPr>
        <p:blipFill>
          <a:blip r:embed="rId2"/>
          <a:stretch>
            <a:fillRect/>
          </a:stretch>
        </p:blipFill>
        <p:spPr>
          <a:xfrm>
            <a:off x="0" y="0"/>
            <a:ext cx="12192000" cy="6858000"/>
          </a:xfrm>
          <a:prstGeom prst="rect">
            <a:avLst/>
          </a:prstGeom>
        </p:spPr>
      </p:pic>
      <p:pic>
        <p:nvPicPr>
          <p:cNvPr id="4098" name="Picture 2" descr="Resultado de imagem para gato trist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5335" y="2883217"/>
            <a:ext cx="342900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6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a:p>
        </p:txBody>
      </p:sp>
      <p:pic>
        <p:nvPicPr>
          <p:cNvPr id="4" name="Imagem 3"/>
          <p:cNvPicPr>
            <a:picLocks noChangeAspect="1"/>
          </p:cNvPicPr>
          <p:nvPr/>
        </p:nvPicPr>
        <p:blipFill rotWithShape="1">
          <a:blip r:embed="rId2"/>
          <a:srcRect r="50000"/>
          <a:stretch/>
        </p:blipFill>
        <p:spPr>
          <a:xfrm>
            <a:off x="0" y="0"/>
            <a:ext cx="12192000" cy="6858000"/>
          </a:xfrm>
          <a:prstGeom prst="rect">
            <a:avLst/>
          </a:prstGeom>
        </p:spPr>
      </p:pic>
      <p:sp>
        <p:nvSpPr>
          <p:cNvPr id="5" name="Seta para baixo 7">
            <a:extLst>
              <a:ext uri="{FF2B5EF4-FFF2-40B4-BE49-F238E27FC236}">
                <a16:creationId xmlns:a16="http://schemas.microsoft.com/office/drawing/2014/main" id="{5789F037-E26D-4203-B5C0-5D3385056806}"/>
              </a:ext>
            </a:extLst>
          </p:cNvPr>
          <p:cNvSpPr/>
          <p:nvPr/>
        </p:nvSpPr>
        <p:spPr>
          <a:xfrm rot="1470343">
            <a:off x="7650978" y="2199585"/>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490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a:p>
        </p:txBody>
      </p:sp>
      <p:pic>
        <p:nvPicPr>
          <p:cNvPr id="5" name="Imagem 4"/>
          <p:cNvPicPr>
            <a:picLocks noChangeAspect="1"/>
          </p:cNvPicPr>
          <p:nvPr/>
        </p:nvPicPr>
        <p:blipFill rotWithShape="1">
          <a:blip r:embed="rId2"/>
          <a:srcRect r="49917"/>
          <a:stretch/>
        </p:blipFill>
        <p:spPr>
          <a:xfrm>
            <a:off x="0" y="-1"/>
            <a:ext cx="12192000" cy="6846589"/>
          </a:xfrm>
          <a:prstGeom prst="rect">
            <a:avLst/>
          </a:prstGeom>
        </p:spPr>
      </p:pic>
      <p:sp>
        <p:nvSpPr>
          <p:cNvPr id="6" name="Seta para baixo 7">
            <a:extLst>
              <a:ext uri="{FF2B5EF4-FFF2-40B4-BE49-F238E27FC236}">
                <a16:creationId xmlns:a16="http://schemas.microsoft.com/office/drawing/2014/main" id="{5789F037-E26D-4203-B5C0-5D3385056806}"/>
              </a:ext>
            </a:extLst>
          </p:cNvPr>
          <p:cNvSpPr/>
          <p:nvPr/>
        </p:nvSpPr>
        <p:spPr>
          <a:xfrm rot="8418916">
            <a:off x="786493" y="852424"/>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ta para baixo 7">
            <a:extLst>
              <a:ext uri="{FF2B5EF4-FFF2-40B4-BE49-F238E27FC236}">
                <a16:creationId xmlns:a16="http://schemas.microsoft.com/office/drawing/2014/main" id="{5789F037-E26D-4203-B5C0-5D3385056806}"/>
              </a:ext>
            </a:extLst>
          </p:cNvPr>
          <p:cNvSpPr/>
          <p:nvPr/>
        </p:nvSpPr>
        <p:spPr>
          <a:xfrm rot="7946386">
            <a:off x="1342717" y="307843"/>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188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a:p>
        </p:txBody>
      </p:sp>
      <p:pic>
        <p:nvPicPr>
          <p:cNvPr id="5" name="Imagem 4"/>
          <p:cNvPicPr>
            <a:picLocks noChangeAspect="1"/>
          </p:cNvPicPr>
          <p:nvPr/>
        </p:nvPicPr>
        <p:blipFill>
          <a:blip r:embed="rId2"/>
          <a:stretch>
            <a:fillRect/>
          </a:stretch>
        </p:blipFill>
        <p:spPr>
          <a:xfrm>
            <a:off x="0" y="61976"/>
            <a:ext cx="12192000" cy="6796024"/>
          </a:xfrm>
          <a:prstGeom prst="rect">
            <a:avLst/>
          </a:prstGeom>
        </p:spPr>
      </p:pic>
      <p:sp>
        <p:nvSpPr>
          <p:cNvPr id="6" name="Seta para baixo 7">
            <a:extLst>
              <a:ext uri="{FF2B5EF4-FFF2-40B4-BE49-F238E27FC236}">
                <a16:creationId xmlns:a16="http://schemas.microsoft.com/office/drawing/2014/main" id="{5789F037-E26D-4203-B5C0-5D3385056806}"/>
              </a:ext>
            </a:extLst>
          </p:cNvPr>
          <p:cNvSpPr/>
          <p:nvPr/>
        </p:nvSpPr>
        <p:spPr>
          <a:xfrm rot="7946386">
            <a:off x="1992958" y="1684528"/>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p:cNvPicPr>
            <a:picLocks noChangeAspect="1"/>
          </p:cNvPicPr>
          <p:nvPr/>
        </p:nvPicPr>
        <p:blipFill>
          <a:blip r:embed="rId3"/>
          <a:stretch>
            <a:fillRect/>
          </a:stretch>
        </p:blipFill>
        <p:spPr>
          <a:xfrm>
            <a:off x="5006658" y="1617482"/>
            <a:ext cx="6585902" cy="3679535"/>
          </a:xfrm>
          <a:prstGeom prst="rect">
            <a:avLst/>
          </a:prstGeom>
        </p:spPr>
      </p:pic>
    </p:spTree>
    <p:extLst>
      <p:ext uri="{BB962C8B-B14F-4D97-AF65-F5344CB8AC3E}">
        <p14:creationId xmlns:p14="http://schemas.microsoft.com/office/powerpoint/2010/main" val="179372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Operadores</a:t>
            </a:r>
            <a:r>
              <a:rPr lang="en-US" dirty="0"/>
              <a:t> </a:t>
            </a:r>
            <a:r>
              <a:rPr lang="en-US" dirty="0" err="1"/>
              <a:t>Aritmético</a:t>
            </a:r>
            <a:endParaRPr lang="en-US" dirty="0"/>
          </a:p>
        </p:txBody>
      </p:sp>
      <p:pic>
        <p:nvPicPr>
          <p:cNvPr id="4" name="Espaço Reservado para Conteúdo 3"/>
          <p:cNvPicPr>
            <a:picLocks noGrp="1" noChangeAspect="1"/>
          </p:cNvPicPr>
          <p:nvPr>
            <p:ph idx="1"/>
          </p:nvPr>
        </p:nvPicPr>
        <p:blipFill>
          <a:blip r:embed="rId2"/>
          <a:stretch>
            <a:fillRect/>
          </a:stretch>
        </p:blipFill>
        <p:spPr>
          <a:xfrm>
            <a:off x="360711" y="1828800"/>
            <a:ext cx="11476673" cy="3456484"/>
          </a:xfrm>
          <a:prstGeom prst="rect">
            <a:avLst/>
          </a:prstGeom>
        </p:spPr>
      </p:pic>
      <p:sp>
        <p:nvSpPr>
          <p:cNvPr id="5" name="Retângulo 4"/>
          <p:cNvSpPr/>
          <p:nvPr/>
        </p:nvSpPr>
        <p:spPr>
          <a:xfrm>
            <a:off x="8412480" y="3038515"/>
            <a:ext cx="2786888" cy="2246769"/>
          </a:xfrm>
          <a:prstGeom prst="rect">
            <a:avLst/>
          </a:prstGeom>
        </p:spPr>
        <p:txBody>
          <a:bodyPr wrap="square">
            <a:spAutoFit/>
          </a:bodyPr>
          <a:lstStyle/>
          <a:p>
            <a:r>
              <a:rPr lang="pt-BR" sz="2800" dirty="0"/>
              <a:t>Soma + </a:t>
            </a:r>
          </a:p>
          <a:p>
            <a:r>
              <a:rPr lang="pt-BR" sz="2800" dirty="0"/>
              <a:t>Subtração - Multiplicação * </a:t>
            </a:r>
          </a:p>
          <a:p>
            <a:r>
              <a:rPr lang="pt-BR" sz="2800" dirty="0"/>
              <a:t>Divisão / </a:t>
            </a:r>
          </a:p>
          <a:p>
            <a:r>
              <a:rPr lang="pt-BR" sz="2800" dirty="0"/>
              <a:t>Módulo % </a:t>
            </a:r>
            <a:endParaRPr lang="en-US" sz="2800" dirty="0"/>
          </a:p>
        </p:txBody>
      </p:sp>
      <p:pic>
        <p:nvPicPr>
          <p:cNvPr id="6" name="Imagem 5"/>
          <p:cNvPicPr>
            <a:picLocks noChangeAspect="1"/>
          </p:cNvPicPr>
          <p:nvPr/>
        </p:nvPicPr>
        <p:blipFill>
          <a:blip r:embed="rId3"/>
          <a:stretch>
            <a:fillRect/>
          </a:stretch>
        </p:blipFill>
        <p:spPr>
          <a:xfrm>
            <a:off x="274287" y="2626360"/>
            <a:ext cx="11649520" cy="2433320"/>
          </a:xfrm>
          <a:prstGeom prst="rect">
            <a:avLst/>
          </a:prstGeom>
        </p:spPr>
      </p:pic>
    </p:spTree>
    <p:extLst>
      <p:ext uri="{BB962C8B-B14F-4D97-AF65-F5344CB8AC3E}">
        <p14:creationId xmlns:p14="http://schemas.microsoft.com/office/powerpoint/2010/main" val="414482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Atribuição</a:t>
            </a:r>
            <a:endParaRPr lang="en-US" dirty="0"/>
          </a:p>
        </p:txBody>
      </p:sp>
      <p:sp>
        <p:nvSpPr>
          <p:cNvPr id="3" name="Espaço Reservado para Conteúdo 2"/>
          <p:cNvSpPr>
            <a:spLocks noGrp="1"/>
          </p:cNvSpPr>
          <p:nvPr>
            <p:ph idx="1"/>
          </p:nvPr>
        </p:nvSpPr>
        <p:spPr>
          <a:xfrm>
            <a:off x="5204968" y="770128"/>
            <a:ext cx="10058400" cy="4050792"/>
          </a:xfrm>
        </p:spPr>
        <p:txBody>
          <a:bodyPr/>
          <a:lstStyle/>
          <a:p>
            <a:r>
              <a:rPr lang="en-US" dirty="0"/>
              <a:t>Simples =  </a:t>
            </a:r>
          </a:p>
          <a:p>
            <a:r>
              <a:rPr lang="en-US" dirty="0"/>
              <a:t>Incremental +=</a:t>
            </a:r>
          </a:p>
          <a:p>
            <a:r>
              <a:rPr lang="en-US" dirty="0" err="1"/>
              <a:t>Decremental</a:t>
            </a:r>
            <a:r>
              <a:rPr lang="en-US" dirty="0"/>
              <a:t> -= </a:t>
            </a:r>
          </a:p>
          <a:p>
            <a:r>
              <a:rPr lang="en-US" dirty="0" err="1"/>
              <a:t>Multiplicativa</a:t>
            </a:r>
            <a:r>
              <a:rPr lang="en-US" dirty="0"/>
              <a:t> *= </a:t>
            </a:r>
          </a:p>
          <a:p>
            <a:r>
              <a:rPr lang="en-US" dirty="0" err="1"/>
              <a:t>Divisória</a:t>
            </a:r>
            <a:r>
              <a:rPr lang="en-US" dirty="0"/>
              <a:t> /= </a:t>
            </a:r>
          </a:p>
          <a:p>
            <a:r>
              <a:rPr lang="en-US" dirty="0"/>
              <a:t>Modular %=</a:t>
            </a:r>
          </a:p>
        </p:txBody>
      </p:sp>
      <p:pic>
        <p:nvPicPr>
          <p:cNvPr id="4" name="Imagem 3"/>
          <p:cNvPicPr>
            <a:picLocks noChangeAspect="1"/>
          </p:cNvPicPr>
          <p:nvPr/>
        </p:nvPicPr>
        <p:blipFill>
          <a:blip r:embed="rId2"/>
          <a:stretch>
            <a:fillRect/>
          </a:stretch>
        </p:blipFill>
        <p:spPr>
          <a:xfrm>
            <a:off x="0" y="3830473"/>
            <a:ext cx="5572443" cy="2341727"/>
          </a:xfrm>
          <a:prstGeom prst="rect">
            <a:avLst/>
          </a:prstGeom>
        </p:spPr>
      </p:pic>
      <p:pic>
        <p:nvPicPr>
          <p:cNvPr id="5" name="Imagem 4"/>
          <p:cNvPicPr>
            <a:picLocks noChangeAspect="1"/>
          </p:cNvPicPr>
          <p:nvPr/>
        </p:nvPicPr>
        <p:blipFill>
          <a:blip r:embed="rId3"/>
          <a:stretch>
            <a:fillRect/>
          </a:stretch>
        </p:blipFill>
        <p:spPr>
          <a:xfrm>
            <a:off x="5737081" y="3830473"/>
            <a:ext cx="6454919" cy="2523821"/>
          </a:xfrm>
          <a:prstGeom prst="rect">
            <a:avLst/>
          </a:prstGeom>
        </p:spPr>
      </p:pic>
    </p:spTree>
    <p:extLst>
      <p:ext uri="{BB962C8B-B14F-4D97-AF65-F5344CB8AC3E}">
        <p14:creationId xmlns:p14="http://schemas.microsoft.com/office/powerpoint/2010/main" val="23841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700" y="0"/>
            <a:ext cx="10058400" cy="1609344"/>
          </a:xfrm>
        </p:spPr>
        <p:txBody>
          <a:bodyPr/>
          <a:lstStyle/>
          <a:p>
            <a:r>
              <a:rPr lang="en-US" b="1" dirty="0">
                <a:hlinkClick r:id="rId2" tooltip="Curso"/>
              </a:rPr>
              <a:t>O que é Java script?</a:t>
            </a:r>
            <a:endParaRPr lang="en-US" dirty="0"/>
          </a:p>
        </p:txBody>
      </p:sp>
      <p:sp>
        <p:nvSpPr>
          <p:cNvPr id="3" name="Espaço Reservado para Conteúdo 2"/>
          <p:cNvSpPr>
            <a:spLocks noGrp="1"/>
          </p:cNvSpPr>
          <p:nvPr>
            <p:ph idx="1"/>
          </p:nvPr>
        </p:nvSpPr>
        <p:spPr>
          <a:xfrm>
            <a:off x="104648" y="1207008"/>
            <a:ext cx="11782552" cy="4050792"/>
          </a:xfrm>
        </p:spPr>
        <p:txBody>
          <a:bodyPr/>
          <a:lstStyle/>
          <a:p>
            <a:r>
              <a:rPr lang="pt-BR" dirty="0"/>
              <a:t>Para que possamos criar uma página que possua um comportamento e oferecer aos nossos usuários um site mais interativo e dinâmico, é necessário utilizar a linguagem </a:t>
            </a:r>
            <a:r>
              <a:rPr lang="pt-BR" dirty="0" err="1"/>
              <a:t>JavaScript</a:t>
            </a:r>
            <a:r>
              <a:rPr lang="pt-BR" dirty="0"/>
              <a:t>. </a:t>
            </a:r>
            <a:endParaRPr lang="en-US" dirty="0"/>
          </a:p>
        </p:txBody>
      </p:sp>
    </p:spTree>
    <p:extLst>
      <p:ext uri="{BB962C8B-B14F-4D97-AF65-F5344CB8AC3E}">
        <p14:creationId xmlns:p14="http://schemas.microsoft.com/office/powerpoint/2010/main" val="6542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Relacional</a:t>
            </a:r>
            <a:endParaRPr lang="en-US" dirty="0"/>
          </a:p>
        </p:txBody>
      </p:sp>
      <p:sp>
        <p:nvSpPr>
          <p:cNvPr id="3" name="Espaço Reservado para Conteúdo 2"/>
          <p:cNvSpPr>
            <a:spLocks noGrp="1"/>
          </p:cNvSpPr>
          <p:nvPr>
            <p:ph idx="1"/>
          </p:nvPr>
        </p:nvSpPr>
        <p:spPr/>
        <p:txBody>
          <a:bodyPr/>
          <a:lstStyle/>
          <a:p>
            <a:r>
              <a:rPr lang="pt-BR" dirty="0"/>
              <a:t>Igualdade ==  </a:t>
            </a:r>
          </a:p>
          <a:p>
            <a:r>
              <a:rPr lang="pt-BR" dirty="0"/>
              <a:t>Diferença != </a:t>
            </a:r>
          </a:p>
          <a:p>
            <a:r>
              <a:rPr lang="pt-BR" dirty="0"/>
              <a:t> Menor &lt; </a:t>
            </a:r>
          </a:p>
          <a:p>
            <a:r>
              <a:rPr lang="pt-BR" dirty="0"/>
              <a:t> Menor ou igual &lt;= </a:t>
            </a:r>
          </a:p>
          <a:p>
            <a:r>
              <a:rPr lang="pt-BR" dirty="0"/>
              <a:t> Maior &gt; </a:t>
            </a:r>
          </a:p>
          <a:p>
            <a:r>
              <a:rPr lang="pt-BR" dirty="0"/>
              <a:t> Maior ou igual &gt;=</a:t>
            </a:r>
            <a:endParaRPr lang="en-US" dirty="0"/>
          </a:p>
        </p:txBody>
      </p:sp>
      <p:pic>
        <p:nvPicPr>
          <p:cNvPr id="4" name="Imagem 3"/>
          <p:cNvPicPr>
            <a:picLocks noChangeAspect="1"/>
          </p:cNvPicPr>
          <p:nvPr/>
        </p:nvPicPr>
        <p:blipFill>
          <a:blip r:embed="rId2"/>
          <a:stretch>
            <a:fillRect/>
          </a:stretch>
        </p:blipFill>
        <p:spPr>
          <a:xfrm>
            <a:off x="4294822" y="1844992"/>
            <a:ext cx="7216458" cy="3595998"/>
          </a:xfrm>
          <a:prstGeom prst="rect">
            <a:avLst/>
          </a:prstGeom>
        </p:spPr>
      </p:pic>
    </p:spTree>
    <p:extLst>
      <p:ext uri="{BB962C8B-B14F-4D97-AF65-F5344CB8AC3E}">
        <p14:creationId xmlns:p14="http://schemas.microsoft.com/office/powerpoint/2010/main" val="1611273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Lógico</a:t>
            </a:r>
            <a:endParaRPr lang="en-US" dirty="0"/>
          </a:p>
        </p:txBody>
      </p:sp>
      <p:sp>
        <p:nvSpPr>
          <p:cNvPr id="3" name="Espaço Reservado para Conteúdo 2"/>
          <p:cNvSpPr>
            <a:spLocks noGrp="1"/>
          </p:cNvSpPr>
          <p:nvPr>
            <p:ph idx="1"/>
          </p:nvPr>
        </p:nvSpPr>
        <p:spPr/>
        <p:txBody>
          <a:bodyPr/>
          <a:lstStyle/>
          <a:p>
            <a:r>
              <a:rPr lang="en-US" dirty="0"/>
              <a:t>• “E” </a:t>
            </a:r>
            <a:r>
              <a:rPr lang="en-US" dirty="0" err="1"/>
              <a:t>lógico</a:t>
            </a:r>
            <a:r>
              <a:rPr lang="en-US" dirty="0"/>
              <a:t> &amp;&amp; </a:t>
            </a:r>
          </a:p>
          <a:p>
            <a:r>
              <a:rPr lang="en-US" dirty="0"/>
              <a:t> “OU” </a:t>
            </a:r>
            <a:r>
              <a:rPr lang="en-US" dirty="0" err="1"/>
              <a:t>lógico</a:t>
            </a:r>
            <a:r>
              <a:rPr lang="en-US" dirty="0"/>
              <a:t> || </a:t>
            </a:r>
          </a:p>
        </p:txBody>
      </p:sp>
      <p:pic>
        <p:nvPicPr>
          <p:cNvPr id="4" name="Imagem 3"/>
          <p:cNvPicPr>
            <a:picLocks noChangeAspect="1"/>
          </p:cNvPicPr>
          <p:nvPr/>
        </p:nvPicPr>
        <p:blipFill>
          <a:blip r:embed="rId2"/>
          <a:stretch>
            <a:fillRect/>
          </a:stretch>
        </p:blipFill>
        <p:spPr>
          <a:xfrm>
            <a:off x="483869" y="3159760"/>
            <a:ext cx="11108691" cy="3446272"/>
          </a:xfrm>
          <a:prstGeom prst="rect">
            <a:avLst/>
          </a:prstGeom>
        </p:spPr>
      </p:pic>
    </p:spTree>
    <p:extLst>
      <p:ext uri="{BB962C8B-B14F-4D97-AF65-F5344CB8AC3E}">
        <p14:creationId xmlns:p14="http://schemas.microsoft.com/office/powerpoint/2010/main" val="172026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Controle</a:t>
            </a:r>
            <a:r>
              <a:rPr lang="en-US" dirty="0"/>
              <a:t> de </a:t>
            </a:r>
            <a:r>
              <a:rPr lang="en-US" dirty="0" err="1"/>
              <a:t>fluxo</a:t>
            </a:r>
            <a:endParaRPr lang="en-US" dirty="0"/>
          </a:p>
        </p:txBody>
      </p:sp>
      <p:sp>
        <p:nvSpPr>
          <p:cNvPr id="3" name="Espaço Reservado para Conteúdo 2"/>
          <p:cNvSpPr>
            <a:spLocks noGrp="1"/>
          </p:cNvSpPr>
          <p:nvPr>
            <p:ph idx="1"/>
          </p:nvPr>
        </p:nvSpPr>
        <p:spPr/>
        <p:txBody>
          <a:bodyPr/>
          <a:lstStyle/>
          <a:p>
            <a:endParaRPr lang="en-US" dirty="0"/>
          </a:p>
        </p:txBody>
      </p:sp>
      <p:pic>
        <p:nvPicPr>
          <p:cNvPr id="4" name="Imagem 3"/>
          <p:cNvPicPr>
            <a:picLocks noChangeAspect="1"/>
          </p:cNvPicPr>
          <p:nvPr/>
        </p:nvPicPr>
        <p:blipFill>
          <a:blip r:embed="rId2"/>
          <a:stretch>
            <a:fillRect/>
          </a:stretch>
        </p:blipFill>
        <p:spPr>
          <a:xfrm>
            <a:off x="205422" y="2729230"/>
            <a:ext cx="11986578" cy="3442970"/>
          </a:xfrm>
          <a:prstGeom prst="rect">
            <a:avLst/>
          </a:prstGeom>
        </p:spPr>
      </p:pic>
    </p:spTree>
    <p:extLst>
      <p:ext uri="{BB962C8B-B14F-4D97-AF65-F5344CB8AC3E}">
        <p14:creationId xmlns:p14="http://schemas.microsoft.com/office/powerpoint/2010/main" val="2894751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Loop - </a:t>
            </a:r>
            <a:r>
              <a:rPr lang="en-US" dirty="0"/>
              <a:t>while</a:t>
            </a:r>
          </a:p>
        </p:txBody>
      </p:sp>
      <p:sp>
        <p:nvSpPr>
          <p:cNvPr id="3" name="Espaço Reservado para Conteúdo 2"/>
          <p:cNvSpPr>
            <a:spLocks noGrp="1"/>
          </p:cNvSpPr>
          <p:nvPr>
            <p:ph idx="1"/>
          </p:nvPr>
        </p:nvSpPr>
        <p:spPr/>
        <p:txBody>
          <a:bodyPr/>
          <a:lstStyle/>
          <a:p>
            <a:endParaRPr lang="en-US" dirty="0"/>
          </a:p>
        </p:txBody>
      </p:sp>
      <p:pic>
        <p:nvPicPr>
          <p:cNvPr id="4" name="Imagem 3"/>
          <p:cNvPicPr>
            <a:picLocks noChangeAspect="1"/>
          </p:cNvPicPr>
          <p:nvPr/>
        </p:nvPicPr>
        <p:blipFill>
          <a:blip r:embed="rId2"/>
          <a:stretch>
            <a:fillRect/>
          </a:stretch>
        </p:blipFill>
        <p:spPr>
          <a:xfrm>
            <a:off x="954469" y="2093976"/>
            <a:ext cx="9155684" cy="3880104"/>
          </a:xfrm>
          <a:prstGeom prst="rect">
            <a:avLst/>
          </a:prstGeom>
        </p:spPr>
      </p:pic>
    </p:spTree>
    <p:extLst>
      <p:ext uri="{BB962C8B-B14F-4D97-AF65-F5344CB8AC3E}">
        <p14:creationId xmlns:p14="http://schemas.microsoft.com/office/powerpoint/2010/main" val="3798444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Loop - FOR</a:t>
            </a:r>
            <a:endParaRPr lang="en-US" dirty="0"/>
          </a:p>
        </p:txBody>
      </p:sp>
      <p:sp>
        <p:nvSpPr>
          <p:cNvPr id="3" name="Espaço Reservado para Conteúdo 2"/>
          <p:cNvSpPr>
            <a:spLocks noGrp="1"/>
          </p:cNvSpPr>
          <p:nvPr>
            <p:ph idx="1"/>
          </p:nvPr>
        </p:nvSpPr>
        <p:spPr/>
        <p:txBody>
          <a:bodyPr/>
          <a:lstStyle/>
          <a:p>
            <a:endParaRPr lang="en-US"/>
          </a:p>
        </p:txBody>
      </p:sp>
      <p:pic>
        <p:nvPicPr>
          <p:cNvPr id="4" name="Imagem 3"/>
          <p:cNvPicPr>
            <a:picLocks noChangeAspect="1"/>
          </p:cNvPicPr>
          <p:nvPr/>
        </p:nvPicPr>
        <p:blipFill>
          <a:blip r:embed="rId2"/>
          <a:stretch>
            <a:fillRect/>
          </a:stretch>
        </p:blipFill>
        <p:spPr>
          <a:xfrm>
            <a:off x="58628" y="2536824"/>
            <a:ext cx="12080839" cy="1913255"/>
          </a:xfrm>
          <a:prstGeom prst="rect">
            <a:avLst/>
          </a:prstGeom>
        </p:spPr>
      </p:pic>
    </p:spTree>
    <p:extLst>
      <p:ext uri="{BB962C8B-B14F-4D97-AF65-F5344CB8AC3E}">
        <p14:creationId xmlns:p14="http://schemas.microsoft.com/office/powerpoint/2010/main" val="1296439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a:p>
        </p:txBody>
      </p:sp>
      <p:pic>
        <p:nvPicPr>
          <p:cNvPr id="4" name="Imagem 3"/>
          <p:cNvPicPr>
            <a:picLocks noChangeAspect="1"/>
          </p:cNvPicPr>
          <p:nvPr/>
        </p:nvPicPr>
        <p:blipFill>
          <a:blip r:embed="rId2"/>
          <a:stretch>
            <a:fillRect/>
          </a:stretch>
        </p:blipFill>
        <p:spPr>
          <a:xfrm>
            <a:off x="266445" y="2010092"/>
            <a:ext cx="11681716" cy="2765108"/>
          </a:xfrm>
          <a:prstGeom prst="rect">
            <a:avLst/>
          </a:prstGeom>
        </p:spPr>
      </p:pic>
    </p:spTree>
    <p:extLst>
      <p:ext uri="{BB962C8B-B14F-4D97-AF65-F5344CB8AC3E}">
        <p14:creationId xmlns:p14="http://schemas.microsoft.com/office/powerpoint/2010/main" val="3699997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dirty="0"/>
          </a:p>
        </p:txBody>
      </p:sp>
      <p:pic>
        <p:nvPicPr>
          <p:cNvPr id="4" name="Imagem 3"/>
          <p:cNvPicPr>
            <a:picLocks noChangeAspect="1"/>
          </p:cNvPicPr>
          <p:nvPr/>
        </p:nvPicPr>
        <p:blipFill>
          <a:blip r:embed="rId2"/>
          <a:stretch>
            <a:fillRect/>
          </a:stretch>
        </p:blipFill>
        <p:spPr>
          <a:xfrm>
            <a:off x="0" y="2093976"/>
            <a:ext cx="12100560" cy="2112264"/>
          </a:xfrm>
          <a:prstGeom prst="rect">
            <a:avLst/>
          </a:prstGeom>
        </p:spPr>
      </p:pic>
    </p:spTree>
    <p:extLst>
      <p:ext uri="{BB962C8B-B14F-4D97-AF65-F5344CB8AC3E}">
        <p14:creationId xmlns:p14="http://schemas.microsoft.com/office/powerpoint/2010/main" val="279409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Funções</a:t>
            </a:r>
            <a:r>
              <a:rPr lang="en-US" dirty="0"/>
              <a:t> JavaScript</a:t>
            </a:r>
          </a:p>
        </p:txBody>
      </p:sp>
      <p:sp>
        <p:nvSpPr>
          <p:cNvPr id="3" name="Espaço Reservado para Conteúdo 2"/>
          <p:cNvSpPr>
            <a:spLocks noGrp="1"/>
          </p:cNvSpPr>
          <p:nvPr>
            <p:ph idx="1"/>
          </p:nvPr>
        </p:nvSpPr>
        <p:spPr/>
        <p:txBody>
          <a:bodyPr/>
          <a:lstStyle/>
          <a:p>
            <a:endParaRPr lang="en-US"/>
          </a:p>
        </p:txBody>
      </p:sp>
      <p:pic>
        <p:nvPicPr>
          <p:cNvPr id="4" name="Imagem 3"/>
          <p:cNvPicPr>
            <a:picLocks noChangeAspect="1"/>
          </p:cNvPicPr>
          <p:nvPr/>
        </p:nvPicPr>
        <p:blipFill>
          <a:blip r:embed="rId2"/>
          <a:stretch>
            <a:fillRect/>
          </a:stretch>
        </p:blipFill>
        <p:spPr>
          <a:xfrm>
            <a:off x="345440" y="2606084"/>
            <a:ext cx="10396728" cy="3081440"/>
          </a:xfrm>
          <a:prstGeom prst="rect">
            <a:avLst/>
          </a:prstGeom>
        </p:spPr>
      </p:pic>
    </p:spTree>
    <p:extLst>
      <p:ext uri="{BB962C8B-B14F-4D97-AF65-F5344CB8AC3E}">
        <p14:creationId xmlns:p14="http://schemas.microsoft.com/office/powerpoint/2010/main" val="1249562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a:p>
        </p:txBody>
      </p:sp>
      <p:pic>
        <p:nvPicPr>
          <p:cNvPr id="4" name="Imagem 3"/>
          <p:cNvPicPr>
            <a:picLocks noChangeAspect="1"/>
          </p:cNvPicPr>
          <p:nvPr/>
        </p:nvPicPr>
        <p:blipFill>
          <a:blip r:embed="rId2"/>
          <a:stretch>
            <a:fillRect/>
          </a:stretch>
        </p:blipFill>
        <p:spPr>
          <a:xfrm>
            <a:off x="815657" y="1404557"/>
            <a:ext cx="10372746" cy="3604323"/>
          </a:xfrm>
          <a:prstGeom prst="rect">
            <a:avLst/>
          </a:prstGeom>
        </p:spPr>
      </p:pic>
    </p:spTree>
    <p:extLst>
      <p:ext uri="{BB962C8B-B14F-4D97-AF65-F5344CB8AC3E}">
        <p14:creationId xmlns:p14="http://schemas.microsoft.com/office/powerpoint/2010/main" val="385405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Espaço Reservado para Conteúdo 3"/>
          <p:cNvPicPr>
            <a:picLocks noGrp="1" noChangeAspect="1"/>
          </p:cNvPicPr>
          <p:nvPr>
            <p:ph idx="1"/>
          </p:nvPr>
        </p:nvPicPr>
        <p:blipFill>
          <a:blip r:embed="rId2"/>
          <a:stretch>
            <a:fillRect/>
          </a:stretch>
        </p:blipFill>
        <p:spPr>
          <a:xfrm>
            <a:off x="353273" y="1706880"/>
            <a:ext cx="11491549" cy="3891280"/>
          </a:xfrm>
          <a:prstGeom prst="rect">
            <a:avLst/>
          </a:prstGeom>
        </p:spPr>
      </p:pic>
    </p:spTree>
    <p:extLst>
      <p:ext uri="{BB962C8B-B14F-4D97-AF65-F5344CB8AC3E}">
        <p14:creationId xmlns:p14="http://schemas.microsoft.com/office/powerpoint/2010/main" val="83209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Espaço Reservado para Conteúdo 2"/>
          <p:cNvSpPr>
            <a:spLocks noGrp="1"/>
          </p:cNvSpPr>
          <p:nvPr>
            <p:ph idx="1"/>
          </p:nvPr>
        </p:nvSpPr>
        <p:spPr/>
        <p:txBody>
          <a:bodyPr/>
          <a:lstStyle/>
          <a:p>
            <a:endParaRPr lang="en-US"/>
          </a:p>
        </p:txBody>
      </p:sp>
      <p:pic>
        <p:nvPicPr>
          <p:cNvPr id="3074" name="Picture 2" descr="Resultado de imagem para Java script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080" y="167322"/>
            <a:ext cx="9072879" cy="657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83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5447" y="0"/>
            <a:ext cx="10538968" cy="1609344"/>
          </a:xfrm>
        </p:spPr>
        <p:txBody>
          <a:bodyPr/>
          <a:lstStyle/>
          <a:p>
            <a:r>
              <a:rPr lang="pt-BR" dirty="0"/>
              <a:t>Chamando uma função dentro do código </a:t>
            </a:r>
            <a:r>
              <a:rPr lang="pt-BR" dirty="0" err="1"/>
              <a:t>JavaScript</a:t>
            </a:r>
            <a:endParaRPr lang="en-US" dirty="0"/>
          </a:p>
        </p:txBody>
      </p:sp>
      <p:sp>
        <p:nvSpPr>
          <p:cNvPr id="3" name="Espaço Reservado para Conteúdo 2"/>
          <p:cNvSpPr>
            <a:spLocks noGrp="1"/>
          </p:cNvSpPr>
          <p:nvPr>
            <p:ph idx="1"/>
          </p:nvPr>
        </p:nvSpPr>
        <p:spPr/>
        <p:txBody>
          <a:bodyPr/>
          <a:lstStyle/>
          <a:p>
            <a:endParaRPr lang="en-US"/>
          </a:p>
        </p:txBody>
      </p:sp>
      <p:pic>
        <p:nvPicPr>
          <p:cNvPr id="4" name="Imagem 3"/>
          <p:cNvPicPr>
            <a:picLocks noChangeAspect="1"/>
          </p:cNvPicPr>
          <p:nvPr/>
        </p:nvPicPr>
        <p:blipFill>
          <a:blip r:embed="rId2"/>
          <a:stretch>
            <a:fillRect/>
          </a:stretch>
        </p:blipFill>
        <p:spPr>
          <a:xfrm>
            <a:off x="605328" y="1609344"/>
            <a:ext cx="9292620" cy="1624584"/>
          </a:xfrm>
          <a:prstGeom prst="rect">
            <a:avLst/>
          </a:prstGeom>
        </p:spPr>
      </p:pic>
      <p:pic>
        <p:nvPicPr>
          <p:cNvPr id="5" name="Imagem 4"/>
          <p:cNvPicPr>
            <a:picLocks noChangeAspect="1"/>
          </p:cNvPicPr>
          <p:nvPr/>
        </p:nvPicPr>
        <p:blipFill>
          <a:blip r:embed="rId3"/>
          <a:stretch>
            <a:fillRect/>
          </a:stretch>
        </p:blipFill>
        <p:spPr>
          <a:xfrm>
            <a:off x="536921" y="3233928"/>
            <a:ext cx="9429433" cy="1766316"/>
          </a:xfrm>
          <a:prstGeom prst="rect">
            <a:avLst/>
          </a:prstGeom>
        </p:spPr>
      </p:pic>
      <p:pic>
        <p:nvPicPr>
          <p:cNvPr id="6" name="Imagem 5"/>
          <p:cNvPicPr>
            <a:picLocks noChangeAspect="1"/>
          </p:cNvPicPr>
          <p:nvPr/>
        </p:nvPicPr>
        <p:blipFill>
          <a:blip r:embed="rId4"/>
          <a:stretch>
            <a:fillRect/>
          </a:stretch>
        </p:blipFill>
        <p:spPr>
          <a:xfrm>
            <a:off x="536920" y="5000244"/>
            <a:ext cx="9429433" cy="1871074"/>
          </a:xfrm>
          <a:prstGeom prst="rect">
            <a:avLst/>
          </a:prstGeom>
        </p:spPr>
      </p:pic>
    </p:spTree>
    <p:extLst>
      <p:ext uri="{BB962C8B-B14F-4D97-AF65-F5344CB8AC3E}">
        <p14:creationId xmlns:p14="http://schemas.microsoft.com/office/powerpoint/2010/main" val="1526006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4" name="AutoShape 2" descr="Resultado de imagem para Java script meme"/>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L’image contient peut-être : 1 personne, sourit, mème, texte possible qui dit  ’can't get JS errors if you never open the console penin facebook.com/javascriptime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295" y="0"/>
            <a:ext cx="9525000" cy="701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79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17F61-F447-4BB7-970E-EDEFA8E9B94D}"/>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04B949D5-01DE-434A-A894-D4B0742F1BA6}"/>
              </a:ext>
            </a:extLst>
          </p:cNvPr>
          <p:cNvSpPr>
            <a:spLocks noGrp="1"/>
          </p:cNvSpPr>
          <p:nvPr>
            <p:ph idx="1"/>
          </p:nvPr>
        </p:nvSpPr>
        <p:spPr/>
        <p:txBody>
          <a:bodyPr/>
          <a:lstStyle/>
          <a:p>
            <a:endParaRPr lang="pt-BR"/>
          </a:p>
        </p:txBody>
      </p:sp>
      <p:pic>
        <p:nvPicPr>
          <p:cNvPr id="2050" name="Picture 2" descr="Resultado de imagem para Java script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278" y="584394"/>
            <a:ext cx="9888759" cy="556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46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32EA37-32FC-4BFE-B36E-751364F3B648}"/>
              </a:ext>
            </a:extLst>
          </p:cNvPr>
          <p:cNvSpPr>
            <a:spLocks noGrp="1"/>
          </p:cNvSpPr>
          <p:nvPr>
            <p:ph type="title"/>
          </p:nvPr>
        </p:nvSpPr>
        <p:spPr/>
        <p:txBody>
          <a:bodyPr/>
          <a:lstStyle/>
          <a:p>
            <a:r>
              <a:rPr lang="pt-BR" dirty="0"/>
              <a:t>Criando um objeto </a:t>
            </a:r>
          </a:p>
        </p:txBody>
      </p:sp>
      <p:sp>
        <p:nvSpPr>
          <p:cNvPr id="3" name="Espaço Reservado para Conteúdo 2">
            <a:extLst>
              <a:ext uri="{FF2B5EF4-FFF2-40B4-BE49-F238E27FC236}">
                <a16:creationId xmlns:a16="http://schemas.microsoft.com/office/drawing/2014/main" id="{E7FD8FEC-130F-4B26-B7AC-F1D113B06218}"/>
              </a:ext>
            </a:extLst>
          </p:cNvPr>
          <p:cNvSpPr>
            <a:spLocks noGrp="1"/>
          </p:cNvSpPr>
          <p:nvPr>
            <p:ph idx="1"/>
          </p:nvPr>
        </p:nvSpPr>
        <p:spPr>
          <a:xfrm>
            <a:off x="182879" y="2121408"/>
            <a:ext cx="11720945" cy="4050792"/>
          </a:xfrm>
        </p:spPr>
        <p:txBody>
          <a:bodyPr/>
          <a:lstStyle/>
          <a:p>
            <a:pPr algn="just"/>
            <a:r>
              <a:rPr lang="pt-BR" sz="2800" dirty="0"/>
              <a:t>Qualquer desenvolvedor acostumado com linguagens orientadas a objetos como Java e C# pode estranhar um pouco a forma como trabalhamos com objetos em </a:t>
            </a:r>
            <a:r>
              <a:rPr lang="pt-BR" sz="2800" dirty="0" err="1"/>
              <a:t>JavaScript</a:t>
            </a:r>
            <a:r>
              <a:rPr lang="pt-BR" sz="2800" dirty="0"/>
              <a:t>. Apesar do </a:t>
            </a:r>
            <a:r>
              <a:rPr lang="pt-BR" sz="2800" dirty="0" err="1"/>
              <a:t>JavaScript</a:t>
            </a:r>
            <a:r>
              <a:rPr lang="pt-BR" sz="2800" dirty="0"/>
              <a:t> ser uma linguagem de script baseada em protótipos, ela oferece suporte à programação orientada a objetos. Portanto, muitos dos conhecimentos que um desenvolvedor tenha adquirido com Java ou C# com relação a orientação a objetos pode ser reaproveitado ao se programar em </a:t>
            </a:r>
            <a:r>
              <a:rPr lang="pt-BR" sz="2800" dirty="0" err="1"/>
              <a:t>JavaScript</a:t>
            </a:r>
            <a:r>
              <a:rPr lang="pt-BR" dirty="0"/>
              <a:t>.</a:t>
            </a:r>
          </a:p>
        </p:txBody>
      </p:sp>
    </p:spTree>
    <p:extLst>
      <p:ext uri="{BB962C8B-B14F-4D97-AF65-F5344CB8AC3E}">
        <p14:creationId xmlns:p14="http://schemas.microsoft.com/office/powerpoint/2010/main" val="535044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254BC-2D1A-4680-B66A-51428DFC2F7F}"/>
              </a:ext>
            </a:extLst>
          </p:cNvPr>
          <p:cNvSpPr>
            <a:spLocks noGrp="1"/>
          </p:cNvSpPr>
          <p:nvPr>
            <p:ph type="title"/>
          </p:nvPr>
        </p:nvSpPr>
        <p:spPr/>
        <p:txBody>
          <a:bodyPr/>
          <a:lstStyle/>
          <a:p>
            <a:r>
              <a:rPr lang="pt-BR" dirty="0"/>
              <a:t>Criando um objeto</a:t>
            </a:r>
          </a:p>
        </p:txBody>
      </p:sp>
      <p:sp>
        <p:nvSpPr>
          <p:cNvPr id="3" name="Espaço Reservado para Conteúdo 2">
            <a:extLst>
              <a:ext uri="{FF2B5EF4-FFF2-40B4-BE49-F238E27FC236}">
                <a16:creationId xmlns:a16="http://schemas.microsoft.com/office/drawing/2014/main" id="{7FD5BB38-781F-4AA1-BB35-965143F0B76B}"/>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3F16D7F0-EA58-4B07-A8EC-403FA6A2F951}"/>
              </a:ext>
            </a:extLst>
          </p:cNvPr>
          <p:cNvPicPr>
            <a:picLocks noChangeAspect="1"/>
          </p:cNvPicPr>
          <p:nvPr/>
        </p:nvPicPr>
        <p:blipFill rotWithShape="1">
          <a:blip r:embed="rId2"/>
          <a:srcRect l="15545" t="47121" r="46273" b="10404"/>
          <a:stretch/>
        </p:blipFill>
        <p:spPr>
          <a:xfrm>
            <a:off x="1180407" y="1762298"/>
            <a:ext cx="8412480" cy="4987398"/>
          </a:xfrm>
          <a:prstGeom prst="rect">
            <a:avLst/>
          </a:prstGeom>
        </p:spPr>
      </p:pic>
    </p:spTree>
    <p:extLst>
      <p:ext uri="{BB962C8B-B14F-4D97-AF65-F5344CB8AC3E}">
        <p14:creationId xmlns:p14="http://schemas.microsoft.com/office/powerpoint/2010/main" val="4005488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60817C-8F19-411C-BC38-A9A96963DFA7}"/>
              </a:ext>
            </a:extLst>
          </p:cNvPr>
          <p:cNvSpPr>
            <a:spLocks noGrp="1"/>
          </p:cNvSpPr>
          <p:nvPr>
            <p:ph type="title"/>
          </p:nvPr>
        </p:nvSpPr>
        <p:spPr>
          <a:xfrm>
            <a:off x="216131" y="484632"/>
            <a:ext cx="11975869" cy="1609344"/>
          </a:xfrm>
        </p:spPr>
        <p:txBody>
          <a:bodyPr>
            <a:normAutofit fontScale="90000"/>
          </a:bodyPr>
          <a:lstStyle/>
          <a:p>
            <a:pPr algn="just"/>
            <a:r>
              <a:rPr lang="pt-BR" dirty="0"/>
              <a:t>Outra maneira de se criar um objeto é utilizando a notação literal mais conhecida como JSON (</a:t>
            </a:r>
            <a:r>
              <a:rPr lang="pt-BR" dirty="0" err="1"/>
              <a:t>JavaScript</a:t>
            </a:r>
            <a:r>
              <a:rPr lang="pt-BR" dirty="0"/>
              <a:t> </a:t>
            </a:r>
            <a:r>
              <a:rPr lang="pt-BR" dirty="0" err="1"/>
              <a:t>Object</a:t>
            </a:r>
            <a:r>
              <a:rPr lang="pt-BR" dirty="0"/>
              <a:t> </a:t>
            </a:r>
            <a:r>
              <a:rPr lang="pt-BR" dirty="0" err="1"/>
              <a:t>Notation</a:t>
            </a:r>
            <a:r>
              <a:rPr lang="pt-BR" dirty="0"/>
              <a:t>):</a:t>
            </a:r>
          </a:p>
        </p:txBody>
      </p:sp>
      <p:sp>
        <p:nvSpPr>
          <p:cNvPr id="3" name="Espaço Reservado para Conteúdo 2">
            <a:extLst>
              <a:ext uri="{FF2B5EF4-FFF2-40B4-BE49-F238E27FC236}">
                <a16:creationId xmlns:a16="http://schemas.microsoft.com/office/drawing/2014/main" id="{A7D53328-D266-492C-8DE1-43EA99C2F4CA}"/>
              </a:ext>
            </a:extLst>
          </p:cNvPr>
          <p:cNvSpPr>
            <a:spLocks noGrp="1"/>
          </p:cNvSpPr>
          <p:nvPr>
            <p:ph idx="1"/>
          </p:nvPr>
        </p:nvSpPr>
        <p:spPr/>
        <p:txBody>
          <a:bodyPr/>
          <a:lstStyle/>
          <a:p>
            <a:endParaRPr lang="pt-BR" dirty="0"/>
          </a:p>
        </p:txBody>
      </p:sp>
      <p:pic>
        <p:nvPicPr>
          <p:cNvPr id="4" name="Imagem 3">
            <a:extLst>
              <a:ext uri="{FF2B5EF4-FFF2-40B4-BE49-F238E27FC236}">
                <a16:creationId xmlns:a16="http://schemas.microsoft.com/office/drawing/2014/main" id="{16A2777B-F4AF-49C8-9867-AB9138529D31}"/>
              </a:ext>
            </a:extLst>
          </p:cNvPr>
          <p:cNvPicPr>
            <a:picLocks noChangeAspect="1"/>
          </p:cNvPicPr>
          <p:nvPr/>
        </p:nvPicPr>
        <p:blipFill>
          <a:blip r:embed="rId2"/>
          <a:stretch>
            <a:fillRect/>
          </a:stretch>
        </p:blipFill>
        <p:spPr>
          <a:xfrm>
            <a:off x="2404298" y="2383915"/>
            <a:ext cx="6296804" cy="4600695"/>
          </a:xfrm>
          <a:prstGeom prst="rect">
            <a:avLst/>
          </a:prstGeom>
        </p:spPr>
      </p:pic>
    </p:spTree>
    <p:extLst>
      <p:ext uri="{BB962C8B-B14F-4D97-AF65-F5344CB8AC3E}">
        <p14:creationId xmlns:p14="http://schemas.microsoft.com/office/powerpoint/2010/main" val="719556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CB380-9F24-4BCC-A81D-0AE85A1D8623}"/>
              </a:ext>
            </a:extLst>
          </p:cNvPr>
          <p:cNvSpPr>
            <a:spLocks noGrp="1"/>
          </p:cNvSpPr>
          <p:nvPr>
            <p:ph type="title"/>
          </p:nvPr>
        </p:nvSpPr>
        <p:spPr>
          <a:xfrm>
            <a:off x="140677" y="484632"/>
            <a:ext cx="11830929" cy="1609344"/>
          </a:xfrm>
        </p:spPr>
        <p:txBody>
          <a:bodyPr>
            <a:normAutofit fontScale="90000"/>
          </a:bodyPr>
          <a:lstStyle/>
          <a:p>
            <a:r>
              <a:rPr lang="pt-BR" dirty="0"/>
              <a:t>Um objeto pode se relacionar com outros objetos através de propriedades. Observe o código abaixo.</a:t>
            </a:r>
          </a:p>
        </p:txBody>
      </p:sp>
      <p:sp>
        <p:nvSpPr>
          <p:cNvPr id="3" name="Espaço Reservado para Conteúdo 2">
            <a:extLst>
              <a:ext uri="{FF2B5EF4-FFF2-40B4-BE49-F238E27FC236}">
                <a16:creationId xmlns:a16="http://schemas.microsoft.com/office/drawing/2014/main" id="{11171563-C054-49F0-8427-BB14C3EC96DA}"/>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0214111F-4A56-4FB3-AB36-2B5B0B174505}"/>
              </a:ext>
            </a:extLst>
          </p:cNvPr>
          <p:cNvPicPr>
            <a:picLocks noChangeAspect="1"/>
          </p:cNvPicPr>
          <p:nvPr/>
        </p:nvPicPr>
        <p:blipFill>
          <a:blip r:embed="rId2"/>
          <a:stretch>
            <a:fillRect/>
          </a:stretch>
        </p:blipFill>
        <p:spPr>
          <a:xfrm>
            <a:off x="3613052" y="2140840"/>
            <a:ext cx="4461803" cy="4522924"/>
          </a:xfrm>
          <a:prstGeom prst="rect">
            <a:avLst/>
          </a:prstGeom>
        </p:spPr>
      </p:pic>
    </p:spTree>
    <p:extLst>
      <p:ext uri="{BB962C8B-B14F-4D97-AF65-F5344CB8AC3E}">
        <p14:creationId xmlns:p14="http://schemas.microsoft.com/office/powerpoint/2010/main" val="1860137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CAB23-C80D-4C36-B081-7701ED81CD5B}"/>
              </a:ext>
            </a:extLst>
          </p:cNvPr>
          <p:cNvSpPr>
            <a:spLocks noGrp="1"/>
          </p:cNvSpPr>
          <p:nvPr>
            <p:ph type="title"/>
          </p:nvPr>
        </p:nvSpPr>
        <p:spPr/>
        <p:txBody>
          <a:bodyPr/>
          <a:lstStyle/>
          <a:p>
            <a:r>
              <a:rPr lang="pt-BR" dirty="0"/>
              <a:t>Recuperando o Valor de uma Propriedade</a:t>
            </a:r>
          </a:p>
        </p:txBody>
      </p:sp>
      <p:sp>
        <p:nvSpPr>
          <p:cNvPr id="3" name="Espaço Reservado para Conteúdo 2">
            <a:extLst>
              <a:ext uri="{FF2B5EF4-FFF2-40B4-BE49-F238E27FC236}">
                <a16:creationId xmlns:a16="http://schemas.microsoft.com/office/drawing/2014/main" id="{4A3E68D6-71FB-4617-94AC-B4273A64BF5B}"/>
              </a:ext>
            </a:extLst>
          </p:cNvPr>
          <p:cNvSpPr>
            <a:spLocks noGrp="1"/>
          </p:cNvSpPr>
          <p:nvPr>
            <p:ph idx="1"/>
          </p:nvPr>
        </p:nvSpPr>
        <p:spPr>
          <a:xfrm>
            <a:off x="281354" y="2121408"/>
            <a:ext cx="12041944" cy="4050792"/>
          </a:xfrm>
        </p:spPr>
        <p:txBody>
          <a:bodyPr>
            <a:normAutofit/>
          </a:bodyPr>
          <a:lstStyle/>
          <a:p>
            <a:pPr algn="just"/>
            <a:r>
              <a:rPr lang="pt-BR" sz="3200" dirty="0"/>
              <a:t>Para recuperar os valores das propriedades de um objeto, podemos utilizar o operador “.” ou “[]”. </a:t>
            </a:r>
          </a:p>
        </p:txBody>
      </p:sp>
      <p:pic>
        <p:nvPicPr>
          <p:cNvPr id="4" name="Imagem 3">
            <a:extLst>
              <a:ext uri="{FF2B5EF4-FFF2-40B4-BE49-F238E27FC236}">
                <a16:creationId xmlns:a16="http://schemas.microsoft.com/office/drawing/2014/main" id="{641B2EDD-2577-47EE-B94D-98D57AC0B6A4}"/>
              </a:ext>
            </a:extLst>
          </p:cNvPr>
          <p:cNvPicPr>
            <a:picLocks noChangeAspect="1"/>
          </p:cNvPicPr>
          <p:nvPr/>
        </p:nvPicPr>
        <p:blipFill>
          <a:blip r:embed="rId2"/>
          <a:stretch>
            <a:fillRect/>
          </a:stretch>
        </p:blipFill>
        <p:spPr>
          <a:xfrm>
            <a:off x="150056" y="3594040"/>
            <a:ext cx="12041944" cy="2457623"/>
          </a:xfrm>
          <a:prstGeom prst="rect">
            <a:avLst/>
          </a:prstGeom>
        </p:spPr>
      </p:pic>
    </p:spTree>
    <p:extLst>
      <p:ext uri="{BB962C8B-B14F-4D97-AF65-F5344CB8AC3E}">
        <p14:creationId xmlns:p14="http://schemas.microsoft.com/office/powerpoint/2010/main" val="2005856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276744-5D85-4103-B2C7-1BFE45E97FE8}"/>
              </a:ext>
            </a:extLst>
          </p:cNvPr>
          <p:cNvSpPr>
            <a:spLocks noGrp="1"/>
          </p:cNvSpPr>
          <p:nvPr>
            <p:ph type="title"/>
          </p:nvPr>
        </p:nvSpPr>
        <p:spPr>
          <a:xfrm>
            <a:off x="448887" y="484632"/>
            <a:ext cx="10679361" cy="1609344"/>
          </a:xfrm>
        </p:spPr>
        <p:txBody>
          <a:bodyPr/>
          <a:lstStyle/>
          <a:p>
            <a:r>
              <a:rPr lang="pt-BR" dirty="0"/>
              <a:t>Alterando o Valor de uma Propriedade</a:t>
            </a:r>
          </a:p>
        </p:txBody>
      </p:sp>
      <p:pic>
        <p:nvPicPr>
          <p:cNvPr id="4" name="Espaço Reservado para Conteúdo 3">
            <a:extLst>
              <a:ext uri="{FF2B5EF4-FFF2-40B4-BE49-F238E27FC236}">
                <a16:creationId xmlns:a16="http://schemas.microsoft.com/office/drawing/2014/main" id="{49B092BF-30F0-4C9E-99BD-7408900EABDB}"/>
              </a:ext>
            </a:extLst>
          </p:cNvPr>
          <p:cNvPicPr>
            <a:picLocks noGrp="1" noChangeAspect="1"/>
          </p:cNvPicPr>
          <p:nvPr>
            <p:ph idx="1"/>
          </p:nvPr>
        </p:nvPicPr>
        <p:blipFill>
          <a:blip r:embed="rId2"/>
          <a:stretch>
            <a:fillRect/>
          </a:stretch>
        </p:blipFill>
        <p:spPr>
          <a:xfrm>
            <a:off x="698269" y="2427041"/>
            <a:ext cx="10698337" cy="3258864"/>
          </a:xfrm>
          <a:prstGeom prst="rect">
            <a:avLst/>
          </a:prstGeom>
        </p:spPr>
      </p:pic>
    </p:spTree>
    <p:extLst>
      <p:ext uri="{BB962C8B-B14F-4D97-AF65-F5344CB8AC3E}">
        <p14:creationId xmlns:p14="http://schemas.microsoft.com/office/powerpoint/2010/main" val="2318140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977C97-B061-49B9-A210-71B0ACB24E88}"/>
              </a:ext>
            </a:extLst>
          </p:cNvPr>
          <p:cNvSpPr>
            <a:spLocks noGrp="1"/>
          </p:cNvSpPr>
          <p:nvPr>
            <p:ph type="title"/>
          </p:nvPr>
        </p:nvSpPr>
        <p:spPr>
          <a:xfrm>
            <a:off x="0" y="-379892"/>
            <a:ext cx="12685221" cy="1609344"/>
          </a:xfrm>
        </p:spPr>
        <p:txBody>
          <a:bodyPr>
            <a:normAutofit/>
          </a:bodyPr>
          <a:lstStyle/>
          <a:p>
            <a:r>
              <a:rPr lang="pt-BR" sz="4800" dirty="0"/>
              <a:t>Os objetos são acessados através de referências</a:t>
            </a:r>
          </a:p>
        </p:txBody>
      </p:sp>
      <p:pic>
        <p:nvPicPr>
          <p:cNvPr id="4" name="Espaço Reservado para Conteúdo 3">
            <a:extLst>
              <a:ext uri="{FF2B5EF4-FFF2-40B4-BE49-F238E27FC236}">
                <a16:creationId xmlns:a16="http://schemas.microsoft.com/office/drawing/2014/main" id="{D5BCB3BA-2D0C-4016-996D-C404088CFADC}"/>
              </a:ext>
            </a:extLst>
          </p:cNvPr>
          <p:cNvPicPr>
            <a:picLocks noGrp="1" noChangeAspect="1"/>
          </p:cNvPicPr>
          <p:nvPr>
            <p:ph idx="1"/>
          </p:nvPr>
        </p:nvPicPr>
        <p:blipFill>
          <a:blip r:embed="rId2"/>
          <a:stretch>
            <a:fillRect/>
          </a:stretch>
        </p:blipFill>
        <p:spPr>
          <a:xfrm>
            <a:off x="2543693" y="801479"/>
            <a:ext cx="6650183" cy="5843671"/>
          </a:xfrm>
          <a:prstGeom prst="rect">
            <a:avLst/>
          </a:prstGeom>
        </p:spPr>
      </p:pic>
    </p:spTree>
    <p:extLst>
      <p:ext uri="{BB962C8B-B14F-4D97-AF65-F5344CB8AC3E}">
        <p14:creationId xmlns:p14="http://schemas.microsoft.com/office/powerpoint/2010/main" val="226863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D940C-57CD-4C80-8805-E490A7232AA1}"/>
              </a:ext>
            </a:extLst>
          </p:cNvPr>
          <p:cNvSpPr>
            <a:spLocks noGrp="1"/>
          </p:cNvSpPr>
          <p:nvPr>
            <p:ph type="title"/>
          </p:nvPr>
        </p:nvSpPr>
        <p:spPr/>
        <p:txBody>
          <a:bodyPr/>
          <a:lstStyle/>
          <a:p>
            <a:r>
              <a:rPr lang="pt-BR" b="1" dirty="0">
                <a:solidFill>
                  <a:srgbClr val="FFC000"/>
                </a:solidFill>
              </a:rPr>
              <a:t>Como usamos JS?</a:t>
            </a:r>
          </a:p>
        </p:txBody>
      </p:sp>
      <p:sp>
        <p:nvSpPr>
          <p:cNvPr id="3" name="Espaço Reservado para Conteúdo 2">
            <a:extLst>
              <a:ext uri="{FF2B5EF4-FFF2-40B4-BE49-F238E27FC236}">
                <a16:creationId xmlns:a16="http://schemas.microsoft.com/office/drawing/2014/main" id="{F94A5788-7DD7-49BC-A77A-91E009C616B3}"/>
              </a:ext>
            </a:extLst>
          </p:cNvPr>
          <p:cNvSpPr>
            <a:spLocks noGrp="1"/>
          </p:cNvSpPr>
          <p:nvPr>
            <p:ph idx="1"/>
          </p:nvPr>
        </p:nvSpPr>
        <p:spPr>
          <a:xfrm>
            <a:off x="393895" y="2807208"/>
            <a:ext cx="10959436" cy="4050792"/>
          </a:xfrm>
        </p:spPr>
        <p:txBody>
          <a:bodyPr>
            <a:normAutofit/>
          </a:bodyPr>
          <a:lstStyle/>
          <a:p>
            <a:pPr algn="just"/>
            <a:r>
              <a:rPr lang="pt-BR" sz="2800" dirty="0"/>
              <a:t>Um código Java Script pode ser </a:t>
            </a:r>
            <a:r>
              <a:rPr lang="pt-BR" sz="2800" dirty="0">
                <a:solidFill>
                  <a:schemeClr val="accent1"/>
                </a:solidFill>
              </a:rPr>
              <a:t>inserido</a:t>
            </a:r>
            <a:r>
              <a:rPr lang="pt-BR" sz="2800" dirty="0"/>
              <a:t> em projeto WEB de duas formas: colocando o código Java Script como filho de uma </a:t>
            </a:r>
            <a:r>
              <a:rPr lang="pt-BR" sz="2800" dirty="0" err="1"/>
              <a:t>tag</a:t>
            </a:r>
            <a:r>
              <a:rPr lang="pt-BR" sz="2800" dirty="0"/>
              <a:t> </a:t>
            </a:r>
            <a:r>
              <a:rPr lang="pt-BR" sz="2800" dirty="0">
                <a:solidFill>
                  <a:schemeClr val="accent1"/>
                </a:solidFill>
              </a:rPr>
              <a:t>&lt;script&gt;</a:t>
            </a:r>
            <a:r>
              <a:rPr lang="pt-BR" sz="2800" dirty="0"/>
              <a:t> ou utilizando o atributo </a:t>
            </a:r>
            <a:r>
              <a:rPr lang="pt-BR" sz="2800" dirty="0" err="1">
                <a:solidFill>
                  <a:srgbClr val="00B050"/>
                </a:solidFill>
              </a:rPr>
              <a:t>src</a:t>
            </a:r>
            <a:r>
              <a:rPr lang="pt-BR" sz="2800" dirty="0"/>
              <a:t> de um elemento com a </a:t>
            </a:r>
            <a:r>
              <a:rPr lang="pt-BR" sz="2800" dirty="0" err="1"/>
              <a:t>tag</a:t>
            </a:r>
            <a:r>
              <a:rPr lang="pt-BR" sz="2800" dirty="0"/>
              <a:t> </a:t>
            </a:r>
            <a:r>
              <a:rPr lang="pt-BR" sz="2800" dirty="0">
                <a:solidFill>
                  <a:schemeClr val="accent1"/>
                </a:solidFill>
              </a:rPr>
              <a:t>&lt;script&gt;</a:t>
            </a:r>
            <a:r>
              <a:rPr lang="pt-BR" sz="2800" dirty="0"/>
              <a:t> no qual devemos passar o </a:t>
            </a:r>
            <a:r>
              <a:rPr lang="pt-BR" sz="2800" dirty="0">
                <a:solidFill>
                  <a:srgbClr val="00B050"/>
                </a:solidFill>
              </a:rPr>
              <a:t>caminho relativo</a:t>
            </a:r>
            <a:r>
              <a:rPr lang="pt-BR" sz="2800" dirty="0"/>
              <a:t> ou </a:t>
            </a:r>
            <a:r>
              <a:rPr lang="pt-BR" sz="2800" dirty="0">
                <a:solidFill>
                  <a:srgbClr val="00B050"/>
                </a:solidFill>
              </a:rPr>
              <a:t>absoluto</a:t>
            </a:r>
            <a:r>
              <a:rPr lang="pt-BR" sz="2800" dirty="0"/>
              <a:t> para um arquivo que contenha o código </a:t>
            </a:r>
            <a:r>
              <a:rPr lang="pt-BR" sz="2800" dirty="0" err="1">
                <a:solidFill>
                  <a:srgbClr val="00B050"/>
                </a:solidFill>
              </a:rPr>
              <a:t>JavaScript</a:t>
            </a:r>
            <a:r>
              <a:rPr lang="pt-BR" sz="2800" dirty="0"/>
              <a:t> (.</a:t>
            </a:r>
            <a:r>
              <a:rPr lang="pt-BR" sz="2800" dirty="0" err="1"/>
              <a:t>js</a:t>
            </a:r>
            <a:r>
              <a:rPr lang="pt-BR" sz="2800" dirty="0"/>
              <a:t>).</a:t>
            </a:r>
          </a:p>
        </p:txBody>
      </p:sp>
    </p:spTree>
    <p:extLst>
      <p:ext uri="{BB962C8B-B14F-4D97-AF65-F5344CB8AC3E}">
        <p14:creationId xmlns:p14="http://schemas.microsoft.com/office/powerpoint/2010/main" val="1367478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B979B-82C5-47CD-A16E-4AA94872505C}"/>
              </a:ext>
            </a:extLst>
          </p:cNvPr>
          <p:cNvSpPr>
            <a:spLocks noGrp="1"/>
          </p:cNvSpPr>
          <p:nvPr>
            <p:ph type="title"/>
          </p:nvPr>
        </p:nvSpPr>
        <p:spPr>
          <a:xfrm>
            <a:off x="0" y="-446393"/>
            <a:ext cx="10058400" cy="1609344"/>
          </a:xfrm>
        </p:spPr>
        <p:txBody>
          <a:bodyPr/>
          <a:lstStyle/>
          <a:p>
            <a:r>
              <a:rPr lang="pt-BR" dirty="0"/>
              <a:t>Protótipos</a:t>
            </a:r>
          </a:p>
        </p:txBody>
      </p:sp>
      <p:sp>
        <p:nvSpPr>
          <p:cNvPr id="3" name="Espaço Reservado para Conteúdo 2">
            <a:extLst>
              <a:ext uri="{FF2B5EF4-FFF2-40B4-BE49-F238E27FC236}">
                <a16:creationId xmlns:a16="http://schemas.microsoft.com/office/drawing/2014/main" id="{59D36589-4814-4353-A105-ED5C8A2A74D2}"/>
              </a:ext>
            </a:extLst>
          </p:cNvPr>
          <p:cNvSpPr>
            <a:spLocks noGrp="1"/>
          </p:cNvSpPr>
          <p:nvPr>
            <p:ph idx="1"/>
          </p:nvPr>
        </p:nvSpPr>
        <p:spPr>
          <a:xfrm>
            <a:off x="0" y="630232"/>
            <a:ext cx="12192000" cy="4050792"/>
          </a:xfrm>
        </p:spPr>
        <p:txBody>
          <a:bodyPr>
            <a:normAutofit/>
          </a:bodyPr>
          <a:lstStyle/>
          <a:p>
            <a:pPr algn="just"/>
            <a:r>
              <a:rPr lang="pt-BR" sz="2800" dirty="0"/>
              <a:t>Podemos criar um objeto baseado em outro objeto existente (protótipo). Para isso, podemos utilizar a propriedade especial __</a:t>
            </a:r>
            <a:r>
              <a:rPr lang="pt-BR" sz="2800" dirty="0" err="1"/>
              <a:t>proto</a:t>
            </a:r>
            <a:r>
              <a:rPr lang="pt-BR" sz="2800" dirty="0"/>
              <a:t>__. </a:t>
            </a:r>
          </a:p>
        </p:txBody>
      </p:sp>
      <p:pic>
        <p:nvPicPr>
          <p:cNvPr id="4" name="Imagem 3">
            <a:extLst>
              <a:ext uri="{FF2B5EF4-FFF2-40B4-BE49-F238E27FC236}">
                <a16:creationId xmlns:a16="http://schemas.microsoft.com/office/drawing/2014/main" id="{6DD0FFC0-588C-43F9-A6CE-55E47CDD8AE3}"/>
              </a:ext>
            </a:extLst>
          </p:cNvPr>
          <p:cNvPicPr>
            <a:picLocks noChangeAspect="1"/>
          </p:cNvPicPr>
          <p:nvPr/>
        </p:nvPicPr>
        <p:blipFill>
          <a:blip r:embed="rId2"/>
          <a:stretch>
            <a:fillRect/>
          </a:stretch>
        </p:blipFill>
        <p:spPr>
          <a:xfrm>
            <a:off x="171784" y="1858431"/>
            <a:ext cx="12020216" cy="4369337"/>
          </a:xfrm>
          <a:prstGeom prst="rect">
            <a:avLst/>
          </a:prstGeom>
        </p:spPr>
      </p:pic>
    </p:spTree>
    <p:extLst>
      <p:ext uri="{BB962C8B-B14F-4D97-AF65-F5344CB8AC3E}">
        <p14:creationId xmlns:p14="http://schemas.microsoft.com/office/powerpoint/2010/main" val="1034867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8E678-FB8B-4600-B7DF-940212DE15D9}"/>
              </a:ext>
            </a:extLst>
          </p:cNvPr>
          <p:cNvSpPr>
            <a:spLocks noGrp="1"/>
          </p:cNvSpPr>
          <p:nvPr>
            <p:ph type="title"/>
          </p:nvPr>
        </p:nvSpPr>
        <p:spPr>
          <a:xfrm>
            <a:off x="0" y="484632"/>
            <a:ext cx="12192000" cy="1609344"/>
          </a:xfrm>
        </p:spPr>
        <p:txBody>
          <a:bodyPr>
            <a:normAutofit fontScale="90000"/>
          </a:bodyPr>
          <a:lstStyle/>
          <a:p>
            <a:r>
              <a:rPr lang="pt-BR" dirty="0"/>
              <a:t>Também podemos utilizar o método </a:t>
            </a:r>
            <a:r>
              <a:rPr lang="pt-BR" dirty="0" err="1"/>
              <a:t>create</a:t>
            </a:r>
            <a:r>
              <a:rPr lang="pt-BR" dirty="0"/>
              <a:t> de </a:t>
            </a:r>
            <a:r>
              <a:rPr lang="pt-BR" dirty="0" err="1"/>
              <a:t>Object</a:t>
            </a:r>
            <a:r>
              <a:rPr lang="pt-BR" dirty="0"/>
              <a:t> para criar objetos baseados em objetos existentes. Veja o exemplo abaixo.</a:t>
            </a:r>
          </a:p>
        </p:txBody>
      </p:sp>
      <p:pic>
        <p:nvPicPr>
          <p:cNvPr id="4" name="Imagem 3">
            <a:extLst>
              <a:ext uri="{FF2B5EF4-FFF2-40B4-BE49-F238E27FC236}">
                <a16:creationId xmlns:a16="http://schemas.microsoft.com/office/drawing/2014/main" id="{58FADE97-0282-4648-986D-ECC7AACAB449}"/>
              </a:ext>
            </a:extLst>
          </p:cNvPr>
          <p:cNvPicPr>
            <a:picLocks noChangeAspect="1"/>
          </p:cNvPicPr>
          <p:nvPr/>
        </p:nvPicPr>
        <p:blipFill>
          <a:blip r:embed="rId2"/>
          <a:stretch>
            <a:fillRect/>
          </a:stretch>
        </p:blipFill>
        <p:spPr>
          <a:xfrm>
            <a:off x="205324" y="2438400"/>
            <a:ext cx="11808485" cy="4243754"/>
          </a:xfrm>
          <a:prstGeom prst="rect">
            <a:avLst/>
          </a:prstGeom>
        </p:spPr>
      </p:pic>
    </p:spTree>
    <p:extLst>
      <p:ext uri="{BB962C8B-B14F-4D97-AF65-F5344CB8AC3E}">
        <p14:creationId xmlns:p14="http://schemas.microsoft.com/office/powerpoint/2010/main" val="525473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DEE440-36D2-4DD1-8E7B-1152CA58C590}"/>
              </a:ext>
            </a:extLst>
          </p:cNvPr>
          <p:cNvSpPr>
            <a:spLocks noGrp="1"/>
          </p:cNvSpPr>
          <p:nvPr>
            <p:ph type="title"/>
          </p:nvPr>
        </p:nvSpPr>
        <p:spPr>
          <a:xfrm>
            <a:off x="98474" y="484632"/>
            <a:ext cx="12093526" cy="1609344"/>
          </a:xfrm>
        </p:spPr>
        <p:txBody>
          <a:bodyPr>
            <a:normAutofit fontScale="90000"/>
          </a:bodyPr>
          <a:lstStyle/>
          <a:p>
            <a:r>
              <a:rPr lang="pt-BR" dirty="0"/>
              <a:t>Se uma propriedade for adicionada a um objeto, ela também será adicionada a todos os objetos que o utilizam como protótipo.</a:t>
            </a:r>
          </a:p>
        </p:txBody>
      </p:sp>
      <p:sp>
        <p:nvSpPr>
          <p:cNvPr id="3" name="Espaço Reservado para Conteúdo 2">
            <a:extLst>
              <a:ext uri="{FF2B5EF4-FFF2-40B4-BE49-F238E27FC236}">
                <a16:creationId xmlns:a16="http://schemas.microsoft.com/office/drawing/2014/main" id="{E7F33B2F-D7E7-469B-87D1-FC87D14FAA7B}"/>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B1B87CFD-EF62-48AA-9FC5-BD1678DCF7DA}"/>
              </a:ext>
            </a:extLst>
          </p:cNvPr>
          <p:cNvPicPr>
            <a:picLocks noChangeAspect="1"/>
          </p:cNvPicPr>
          <p:nvPr/>
        </p:nvPicPr>
        <p:blipFill>
          <a:blip r:embed="rId2"/>
          <a:stretch>
            <a:fillRect/>
          </a:stretch>
        </p:blipFill>
        <p:spPr>
          <a:xfrm>
            <a:off x="323558" y="2468059"/>
            <a:ext cx="11577710" cy="4256298"/>
          </a:xfrm>
          <a:prstGeom prst="rect">
            <a:avLst/>
          </a:prstGeom>
        </p:spPr>
      </p:pic>
    </p:spTree>
    <p:extLst>
      <p:ext uri="{BB962C8B-B14F-4D97-AF65-F5344CB8AC3E}">
        <p14:creationId xmlns:p14="http://schemas.microsoft.com/office/powerpoint/2010/main" val="1654779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D23EFC-D3B6-4EAF-96CE-3443A5D21B2C}"/>
              </a:ext>
            </a:extLst>
          </p:cNvPr>
          <p:cNvSpPr>
            <a:spLocks noGrp="1"/>
          </p:cNvSpPr>
          <p:nvPr>
            <p:ph type="title"/>
          </p:nvPr>
        </p:nvSpPr>
        <p:spPr>
          <a:xfrm>
            <a:off x="-1" y="484632"/>
            <a:ext cx="12309231" cy="1609344"/>
          </a:xfrm>
        </p:spPr>
        <p:txBody>
          <a:bodyPr>
            <a:normAutofit fontScale="90000"/>
          </a:bodyPr>
          <a:lstStyle/>
          <a:p>
            <a:r>
              <a:rPr lang="pt-BR" dirty="0"/>
              <a:t>Por outro lado, se uma propriedade for adicionada a um objeto, ela não será adicionada no protótipo desse objeto.</a:t>
            </a:r>
          </a:p>
        </p:txBody>
      </p:sp>
      <p:sp>
        <p:nvSpPr>
          <p:cNvPr id="3" name="Espaço Reservado para Conteúdo 2">
            <a:extLst>
              <a:ext uri="{FF2B5EF4-FFF2-40B4-BE49-F238E27FC236}">
                <a16:creationId xmlns:a16="http://schemas.microsoft.com/office/drawing/2014/main" id="{5A5127A3-9938-440C-B7CF-BAD86919D991}"/>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C668447D-553A-4363-B006-EB096D4C264A}"/>
              </a:ext>
            </a:extLst>
          </p:cNvPr>
          <p:cNvPicPr>
            <a:picLocks noChangeAspect="1"/>
          </p:cNvPicPr>
          <p:nvPr/>
        </p:nvPicPr>
        <p:blipFill rotWithShape="1">
          <a:blip r:embed="rId2"/>
          <a:srcRect l="27000" t="33931" r="26773" b="38419"/>
          <a:stretch/>
        </p:blipFill>
        <p:spPr>
          <a:xfrm>
            <a:off x="415636" y="2394065"/>
            <a:ext cx="11205557" cy="4222865"/>
          </a:xfrm>
          <a:prstGeom prst="rect">
            <a:avLst/>
          </a:prstGeom>
        </p:spPr>
      </p:pic>
    </p:spTree>
    <p:extLst>
      <p:ext uri="{BB962C8B-B14F-4D97-AF65-F5344CB8AC3E}">
        <p14:creationId xmlns:p14="http://schemas.microsoft.com/office/powerpoint/2010/main" val="1783326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F99-9DA2-4B43-BF57-403EF6A29E4D}"/>
              </a:ext>
            </a:extLst>
          </p:cNvPr>
          <p:cNvSpPr>
            <a:spLocks noGrp="1"/>
          </p:cNvSpPr>
          <p:nvPr>
            <p:ph type="title"/>
          </p:nvPr>
        </p:nvSpPr>
        <p:spPr>
          <a:xfrm>
            <a:off x="0" y="484632"/>
            <a:ext cx="11953702" cy="1609344"/>
          </a:xfrm>
        </p:spPr>
        <p:txBody>
          <a:bodyPr>
            <a:normAutofit fontScale="90000"/>
          </a:bodyPr>
          <a:lstStyle/>
          <a:p>
            <a:r>
              <a:rPr lang="pt-BR" dirty="0"/>
              <a:t>Se o valor de uma propriedade de um objeto for modificado, os objetos que o utilizam como protótipo podem ser afetados.</a:t>
            </a:r>
          </a:p>
        </p:txBody>
      </p:sp>
      <p:sp>
        <p:nvSpPr>
          <p:cNvPr id="3" name="Espaço Reservado para Conteúdo 2">
            <a:extLst>
              <a:ext uri="{FF2B5EF4-FFF2-40B4-BE49-F238E27FC236}">
                <a16:creationId xmlns:a16="http://schemas.microsoft.com/office/drawing/2014/main" id="{A9064A50-8E6B-42DF-A02E-C7FD74105012}"/>
              </a:ext>
            </a:extLst>
          </p:cNvPr>
          <p:cNvSpPr>
            <a:spLocks noGrp="1"/>
          </p:cNvSpPr>
          <p:nvPr>
            <p:ph idx="1"/>
          </p:nvPr>
        </p:nvSpPr>
        <p:spPr/>
        <p:txBody>
          <a:bodyPr/>
          <a:lstStyle/>
          <a:p>
            <a:endParaRPr lang="pt-BR" dirty="0"/>
          </a:p>
        </p:txBody>
      </p:sp>
      <p:pic>
        <p:nvPicPr>
          <p:cNvPr id="4" name="Imagem 3">
            <a:extLst>
              <a:ext uri="{FF2B5EF4-FFF2-40B4-BE49-F238E27FC236}">
                <a16:creationId xmlns:a16="http://schemas.microsoft.com/office/drawing/2014/main" id="{49B74E0E-867C-40A2-95A5-99D8AF4EA259}"/>
              </a:ext>
            </a:extLst>
          </p:cNvPr>
          <p:cNvPicPr>
            <a:picLocks noChangeAspect="1"/>
          </p:cNvPicPr>
          <p:nvPr/>
        </p:nvPicPr>
        <p:blipFill>
          <a:blip r:embed="rId2"/>
          <a:stretch>
            <a:fillRect/>
          </a:stretch>
        </p:blipFill>
        <p:spPr>
          <a:xfrm>
            <a:off x="152113" y="2691860"/>
            <a:ext cx="11649475" cy="3309930"/>
          </a:xfrm>
          <a:prstGeom prst="rect">
            <a:avLst/>
          </a:prstGeom>
        </p:spPr>
      </p:pic>
    </p:spTree>
    <p:extLst>
      <p:ext uri="{BB962C8B-B14F-4D97-AF65-F5344CB8AC3E}">
        <p14:creationId xmlns:p14="http://schemas.microsoft.com/office/powerpoint/2010/main" val="2702571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666030-35C2-415E-85F5-B0D38A79D0F2}"/>
              </a:ext>
            </a:extLst>
          </p:cNvPr>
          <p:cNvSpPr>
            <a:spLocks noGrp="1"/>
          </p:cNvSpPr>
          <p:nvPr>
            <p:ph type="title"/>
          </p:nvPr>
        </p:nvSpPr>
        <p:spPr>
          <a:xfrm>
            <a:off x="116378" y="484632"/>
            <a:ext cx="12075622" cy="1609344"/>
          </a:xfrm>
        </p:spPr>
        <p:txBody>
          <a:bodyPr>
            <a:normAutofit fontScale="90000"/>
          </a:bodyPr>
          <a:lstStyle/>
          <a:p>
            <a:r>
              <a:rPr lang="pt-BR" dirty="0"/>
              <a:t>Por outro lado, alterações nos valores das propriedades de um objeto não afetam o protótipo desse objeto.</a:t>
            </a:r>
          </a:p>
        </p:txBody>
      </p:sp>
      <p:sp>
        <p:nvSpPr>
          <p:cNvPr id="3" name="Espaço Reservado para Conteúdo 2">
            <a:extLst>
              <a:ext uri="{FF2B5EF4-FFF2-40B4-BE49-F238E27FC236}">
                <a16:creationId xmlns:a16="http://schemas.microsoft.com/office/drawing/2014/main" id="{204B7455-249F-4166-BD0B-7FC443F1C515}"/>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206125A5-0206-4AB3-8D30-D61E7FD19D08}"/>
              </a:ext>
            </a:extLst>
          </p:cNvPr>
          <p:cNvPicPr>
            <a:picLocks noChangeAspect="1"/>
          </p:cNvPicPr>
          <p:nvPr/>
        </p:nvPicPr>
        <p:blipFill rotWithShape="1">
          <a:blip r:embed="rId2"/>
          <a:srcRect l="26728" t="35629" r="26500" b="40893"/>
          <a:stretch/>
        </p:blipFill>
        <p:spPr>
          <a:xfrm>
            <a:off x="249381" y="2360814"/>
            <a:ext cx="11754197" cy="4222866"/>
          </a:xfrm>
          <a:prstGeom prst="rect">
            <a:avLst/>
          </a:prstGeom>
        </p:spPr>
      </p:pic>
    </p:spTree>
    <p:extLst>
      <p:ext uri="{BB962C8B-B14F-4D97-AF65-F5344CB8AC3E}">
        <p14:creationId xmlns:p14="http://schemas.microsoft.com/office/powerpoint/2010/main" val="3065969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1AD4C3D-9D7B-4A94-83E0-41C29814736A}"/>
              </a:ext>
            </a:extLst>
          </p:cNvPr>
          <p:cNvSpPr>
            <a:spLocks noGrp="1"/>
          </p:cNvSpPr>
          <p:nvPr>
            <p:ph idx="1"/>
          </p:nvPr>
        </p:nvSpPr>
        <p:spPr>
          <a:xfrm>
            <a:off x="238574" y="68580"/>
            <a:ext cx="11953425" cy="4050792"/>
          </a:xfrm>
        </p:spPr>
        <p:txBody>
          <a:bodyPr>
            <a:normAutofit/>
          </a:bodyPr>
          <a:lstStyle/>
          <a:p>
            <a:pPr algn="just"/>
            <a:r>
              <a:rPr lang="pt-BR" sz="2800" dirty="0"/>
              <a:t>Considere um objeto que foi construído a partir de um protótipo. Se o valor de uma propriedade herdada do protótipo for alterada nesse objeto, ela se torna independente da propriedade no protótipo. Dessa forma, alterações no valor dessa propriedade no protótipo não afetam mais o valor dela no objeto gerado a partir do protótipo.</a:t>
            </a:r>
          </a:p>
        </p:txBody>
      </p:sp>
      <p:pic>
        <p:nvPicPr>
          <p:cNvPr id="4" name="Imagem 3">
            <a:extLst>
              <a:ext uri="{FF2B5EF4-FFF2-40B4-BE49-F238E27FC236}">
                <a16:creationId xmlns:a16="http://schemas.microsoft.com/office/drawing/2014/main" id="{63D0BBB6-3855-4283-B1E8-6FC32DFB481C}"/>
              </a:ext>
            </a:extLst>
          </p:cNvPr>
          <p:cNvPicPr>
            <a:picLocks noChangeAspect="1"/>
          </p:cNvPicPr>
          <p:nvPr/>
        </p:nvPicPr>
        <p:blipFill>
          <a:blip r:embed="rId2"/>
          <a:stretch>
            <a:fillRect/>
          </a:stretch>
        </p:blipFill>
        <p:spPr>
          <a:xfrm>
            <a:off x="243248" y="2171993"/>
            <a:ext cx="11710178" cy="4617427"/>
          </a:xfrm>
          <a:prstGeom prst="rect">
            <a:avLst/>
          </a:prstGeom>
        </p:spPr>
      </p:pic>
    </p:spTree>
    <p:extLst>
      <p:ext uri="{BB962C8B-B14F-4D97-AF65-F5344CB8AC3E}">
        <p14:creationId xmlns:p14="http://schemas.microsoft.com/office/powerpoint/2010/main" val="87201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85D786-C16D-4792-A3D1-4FA6E84AAFEE}"/>
              </a:ext>
            </a:extLst>
          </p:cNvPr>
          <p:cNvSpPr>
            <a:spLocks noGrp="1"/>
          </p:cNvSpPr>
          <p:nvPr>
            <p:ph type="title"/>
          </p:nvPr>
        </p:nvSpPr>
        <p:spPr>
          <a:xfrm>
            <a:off x="196948" y="484632"/>
            <a:ext cx="10931300" cy="1609344"/>
          </a:xfrm>
        </p:spPr>
        <p:txBody>
          <a:bodyPr/>
          <a:lstStyle/>
          <a:p>
            <a:r>
              <a:rPr lang="pt-BR" dirty="0"/>
              <a:t>Podemos remover uma propriedade de um objeto com a função delete.</a:t>
            </a:r>
          </a:p>
        </p:txBody>
      </p:sp>
      <p:sp>
        <p:nvSpPr>
          <p:cNvPr id="3" name="Espaço Reservado para Conteúdo 2">
            <a:extLst>
              <a:ext uri="{FF2B5EF4-FFF2-40B4-BE49-F238E27FC236}">
                <a16:creationId xmlns:a16="http://schemas.microsoft.com/office/drawing/2014/main" id="{DB05B3C9-4106-4957-A27F-07FAA0DE99A8}"/>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1379418A-BD84-4A9F-9ED0-C2DA4CD1B212}"/>
              </a:ext>
            </a:extLst>
          </p:cNvPr>
          <p:cNvPicPr>
            <a:picLocks noChangeAspect="1"/>
          </p:cNvPicPr>
          <p:nvPr/>
        </p:nvPicPr>
        <p:blipFill>
          <a:blip r:embed="rId2"/>
          <a:stretch>
            <a:fillRect/>
          </a:stretch>
        </p:blipFill>
        <p:spPr>
          <a:xfrm>
            <a:off x="196948" y="2249941"/>
            <a:ext cx="11995052" cy="3922259"/>
          </a:xfrm>
          <a:prstGeom prst="rect">
            <a:avLst/>
          </a:prstGeom>
        </p:spPr>
      </p:pic>
    </p:spTree>
    <p:extLst>
      <p:ext uri="{BB962C8B-B14F-4D97-AF65-F5344CB8AC3E}">
        <p14:creationId xmlns:p14="http://schemas.microsoft.com/office/powerpoint/2010/main" val="3083085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4BF91-04B8-4E17-8576-BDE1D67B9495}"/>
              </a:ext>
            </a:extLst>
          </p:cNvPr>
          <p:cNvSpPr>
            <a:spLocks noGrp="1"/>
          </p:cNvSpPr>
          <p:nvPr>
            <p:ph type="title"/>
          </p:nvPr>
        </p:nvSpPr>
        <p:spPr/>
        <p:txBody>
          <a:bodyPr/>
          <a:lstStyle/>
          <a:p>
            <a:r>
              <a:rPr lang="pt-BR" dirty="0"/>
              <a:t>Verificando a Existência de uma Propriedade</a:t>
            </a:r>
          </a:p>
        </p:txBody>
      </p:sp>
      <p:pic>
        <p:nvPicPr>
          <p:cNvPr id="4" name="Espaço Reservado para Conteúdo 3">
            <a:extLst>
              <a:ext uri="{FF2B5EF4-FFF2-40B4-BE49-F238E27FC236}">
                <a16:creationId xmlns:a16="http://schemas.microsoft.com/office/drawing/2014/main" id="{D1498AC1-0CFA-4F28-BEE3-D97828FB77B0}"/>
              </a:ext>
            </a:extLst>
          </p:cNvPr>
          <p:cNvPicPr>
            <a:picLocks noGrp="1" noChangeAspect="1"/>
          </p:cNvPicPr>
          <p:nvPr>
            <p:ph idx="1"/>
          </p:nvPr>
        </p:nvPicPr>
        <p:blipFill>
          <a:blip r:embed="rId2"/>
          <a:stretch>
            <a:fillRect/>
          </a:stretch>
        </p:blipFill>
        <p:spPr>
          <a:xfrm>
            <a:off x="0" y="2882027"/>
            <a:ext cx="13000943" cy="3392164"/>
          </a:xfrm>
          <a:prstGeom prst="rect">
            <a:avLst/>
          </a:prstGeom>
        </p:spPr>
      </p:pic>
    </p:spTree>
    <p:extLst>
      <p:ext uri="{BB962C8B-B14F-4D97-AF65-F5344CB8AC3E}">
        <p14:creationId xmlns:p14="http://schemas.microsoft.com/office/powerpoint/2010/main" val="207689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273727-5696-4935-BB67-7738644B11E8}"/>
              </a:ext>
            </a:extLst>
          </p:cNvPr>
          <p:cNvSpPr>
            <a:spLocks noGrp="1"/>
          </p:cNvSpPr>
          <p:nvPr>
            <p:ph type="title"/>
          </p:nvPr>
        </p:nvSpPr>
        <p:spPr>
          <a:xfrm>
            <a:off x="-1" y="484632"/>
            <a:ext cx="11915335" cy="1609344"/>
          </a:xfrm>
        </p:spPr>
        <p:txBody>
          <a:bodyPr>
            <a:noAutofit/>
          </a:bodyPr>
          <a:lstStyle/>
          <a:p>
            <a:pPr algn="just"/>
            <a:r>
              <a:rPr lang="pt-BR" sz="4400" dirty="0"/>
              <a:t>As funções em </a:t>
            </a:r>
            <a:r>
              <a:rPr lang="pt-BR" sz="4400" dirty="0" err="1"/>
              <a:t>JavaScript</a:t>
            </a:r>
            <a:r>
              <a:rPr lang="pt-BR" sz="4400" dirty="0"/>
              <a:t> são objetos. Você pode armazená-las em variáveis, </a:t>
            </a:r>
            <a:r>
              <a:rPr lang="pt-BR" sz="4400" dirty="0" err="1"/>
              <a:t>arrays</a:t>
            </a:r>
            <a:r>
              <a:rPr lang="pt-BR" sz="4400" dirty="0"/>
              <a:t> e outros objetos. Elas podem ser passadas como argumento ou devolvidas por outra função. Veja o exemplo abaixo.</a:t>
            </a:r>
          </a:p>
        </p:txBody>
      </p:sp>
      <p:pic>
        <p:nvPicPr>
          <p:cNvPr id="4" name="Imagem 3">
            <a:extLst>
              <a:ext uri="{FF2B5EF4-FFF2-40B4-BE49-F238E27FC236}">
                <a16:creationId xmlns:a16="http://schemas.microsoft.com/office/drawing/2014/main" id="{23CB9858-53E1-4A1F-8694-C1FF7B98BAAF}"/>
              </a:ext>
            </a:extLst>
          </p:cNvPr>
          <p:cNvPicPr>
            <a:picLocks noChangeAspect="1"/>
          </p:cNvPicPr>
          <p:nvPr/>
        </p:nvPicPr>
        <p:blipFill>
          <a:blip r:embed="rId2"/>
          <a:stretch>
            <a:fillRect/>
          </a:stretch>
        </p:blipFill>
        <p:spPr>
          <a:xfrm>
            <a:off x="2849394" y="2771691"/>
            <a:ext cx="5936567" cy="1624106"/>
          </a:xfrm>
          <a:prstGeom prst="rect">
            <a:avLst/>
          </a:prstGeom>
        </p:spPr>
      </p:pic>
      <p:pic>
        <p:nvPicPr>
          <p:cNvPr id="5" name="Imagem 4">
            <a:extLst>
              <a:ext uri="{FF2B5EF4-FFF2-40B4-BE49-F238E27FC236}">
                <a16:creationId xmlns:a16="http://schemas.microsoft.com/office/drawing/2014/main" id="{62174AA7-3570-41D7-9F9C-11146FF2B40D}"/>
              </a:ext>
            </a:extLst>
          </p:cNvPr>
          <p:cNvPicPr>
            <a:picLocks noChangeAspect="1"/>
          </p:cNvPicPr>
          <p:nvPr/>
        </p:nvPicPr>
        <p:blipFill>
          <a:blip r:embed="rId3"/>
          <a:stretch>
            <a:fillRect/>
          </a:stretch>
        </p:blipFill>
        <p:spPr>
          <a:xfrm>
            <a:off x="1997246" y="5073513"/>
            <a:ext cx="7640865" cy="848985"/>
          </a:xfrm>
          <a:prstGeom prst="rect">
            <a:avLst/>
          </a:prstGeom>
        </p:spPr>
      </p:pic>
    </p:spTree>
    <p:extLst>
      <p:ext uri="{BB962C8B-B14F-4D97-AF65-F5344CB8AC3E}">
        <p14:creationId xmlns:p14="http://schemas.microsoft.com/office/powerpoint/2010/main" val="3017049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231CF-5675-4A9E-972B-27EE1C32C9E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792694B8-1244-442A-95EC-80691FAD28B9}"/>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5C5DAE1D-768B-467E-8C2F-BF2F00B3FDDE}"/>
              </a:ext>
            </a:extLst>
          </p:cNvPr>
          <p:cNvPicPr>
            <a:picLocks noChangeAspect="1"/>
          </p:cNvPicPr>
          <p:nvPr/>
        </p:nvPicPr>
        <p:blipFill rotWithShape="1">
          <a:blip r:embed="rId2"/>
          <a:srcRect t="5312" r="8775" b="32355"/>
          <a:stretch/>
        </p:blipFill>
        <p:spPr>
          <a:xfrm>
            <a:off x="0" y="-14964"/>
            <a:ext cx="12192000" cy="6872963"/>
          </a:xfrm>
          <a:prstGeom prst="rect">
            <a:avLst/>
          </a:prstGeom>
        </p:spPr>
      </p:pic>
      <p:sp>
        <p:nvSpPr>
          <p:cNvPr id="5" name="Seta para baixo 7">
            <a:extLst>
              <a:ext uri="{FF2B5EF4-FFF2-40B4-BE49-F238E27FC236}">
                <a16:creationId xmlns:a16="http://schemas.microsoft.com/office/drawing/2014/main" id="{006E61FC-34F7-4797-BBDB-4A469325AA5D}"/>
              </a:ext>
            </a:extLst>
          </p:cNvPr>
          <p:cNvSpPr/>
          <p:nvPr/>
        </p:nvSpPr>
        <p:spPr>
          <a:xfrm rot="1470343">
            <a:off x="2014451" y="1171111"/>
            <a:ext cx="558800"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ta para baixo 7">
            <a:extLst>
              <a:ext uri="{FF2B5EF4-FFF2-40B4-BE49-F238E27FC236}">
                <a16:creationId xmlns:a16="http://schemas.microsoft.com/office/drawing/2014/main" id="{9A47CA7D-4998-4938-987F-6C5B2F8CE053}"/>
              </a:ext>
            </a:extLst>
          </p:cNvPr>
          <p:cNvSpPr/>
          <p:nvPr/>
        </p:nvSpPr>
        <p:spPr>
          <a:xfrm rot="5400000">
            <a:off x="8351520" y="2436092"/>
            <a:ext cx="558800"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578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D385A4-F310-402A-BD26-F78F1E89BA47}"/>
              </a:ext>
            </a:extLst>
          </p:cNvPr>
          <p:cNvSpPr>
            <a:spLocks noGrp="1"/>
          </p:cNvSpPr>
          <p:nvPr>
            <p:ph type="title"/>
          </p:nvPr>
        </p:nvSpPr>
        <p:spPr/>
        <p:txBody>
          <a:bodyPr/>
          <a:lstStyle/>
          <a:p>
            <a:r>
              <a:rPr lang="pt-BR" dirty="0"/>
              <a:t>Método</a:t>
            </a:r>
          </a:p>
        </p:txBody>
      </p:sp>
      <p:sp>
        <p:nvSpPr>
          <p:cNvPr id="3" name="Espaço Reservado para Conteúdo 2">
            <a:extLst>
              <a:ext uri="{FF2B5EF4-FFF2-40B4-BE49-F238E27FC236}">
                <a16:creationId xmlns:a16="http://schemas.microsoft.com/office/drawing/2014/main" id="{4CA41CD9-28B1-4378-9205-19C7A3F566F0}"/>
              </a:ext>
            </a:extLst>
          </p:cNvPr>
          <p:cNvSpPr>
            <a:spLocks noGrp="1"/>
          </p:cNvSpPr>
          <p:nvPr>
            <p:ph idx="1"/>
          </p:nvPr>
        </p:nvSpPr>
        <p:spPr>
          <a:xfrm>
            <a:off x="159434" y="1671241"/>
            <a:ext cx="11873132" cy="4050792"/>
          </a:xfrm>
        </p:spPr>
        <p:txBody>
          <a:bodyPr>
            <a:normAutofit/>
          </a:bodyPr>
          <a:lstStyle/>
          <a:p>
            <a:pPr algn="just"/>
            <a:r>
              <a:rPr lang="pt-BR" sz="2800" dirty="0"/>
              <a:t>Quando uma função faz parte de um objeto, ela é chamada de método. Para executar um método, devemos utilizar a referência de um objeto e passar os parâmetros necessários. Observe o código abaixo.</a:t>
            </a:r>
          </a:p>
        </p:txBody>
      </p:sp>
      <p:pic>
        <p:nvPicPr>
          <p:cNvPr id="4" name="Imagem 3">
            <a:extLst>
              <a:ext uri="{FF2B5EF4-FFF2-40B4-BE49-F238E27FC236}">
                <a16:creationId xmlns:a16="http://schemas.microsoft.com/office/drawing/2014/main" id="{1479D5E8-9B0C-4E72-8DF5-26C095B4BF36}"/>
              </a:ext>
            </a:extLst>
          </p:cNvPr>
          <p:cNvPicPr>
            <a:picLocks noChangeAspect="1"/>
          </p:cNvPicPr>
          <p:nvPr/>
        </p:nvPicPr>
        <p:blipFill>
          <a:blip r:embed="rId2"/>
          <a:stretch>
            <a:fillRect/>
          </a:stretch>
        </p:blipFill>
        <p:spPr>
          <a:xfrm>
            <a:off x="3039999" y="2927743"/>
            <a:ext cx="6112002" cy="3672563"/>
          </a:xfrm>
          <a:prstGeom prst="rect">
            <a:avLst/>
          </a:prstGeom>
        </p:spPr>
      </p:pic>
    </p:spTree>
    <p:extLst>
      <p:ext uri="{BB962C8B-B14F-4D97-AF65-F5344CB8AC3E}">
        <p14:creationId xmlns:p14="http://schemas.microsoft.com/office/powerpoint/2010/main" val="1927871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E4E8CA-A1FC-4A8B-A6E3-0BA16EE9698D}"/>
              </a:ext>
            </a:extLst>
          </p:cNvPr>
          <p:cNvSpPr>
            <a:spLocks noGrp="1"/>
          </p:cNvSpPr>
          <p:nvPr>
            <p:ph type="title"/>
          </p:nvPr>
        </p:nvSpPr>
        <p:spPr>
          <a:xfrm>
            <a:off x="0" y="0"/>
            <a:ext cx="12041944" cy="1609344"/>
          </a:xfrm>
        </p:spPr>
        <p:txBody>
          <a:bodyPr>
            <a:noAutofit/>
          </a:bodyPr>
          <a:lstStyle/>
          <a:p>
            <a:r>
              <a:rPr lang="pt-BR" sz="4800" dirty="0"/>
              <a:t>Uma função pode ser associada momentaneamente a um objeto e executada através do método </a:t>
            </a:r>
            <a:r>
              <a:rPr lang="pt-BR" sz="4800" dirty="0" err="1"/>
              <a:t>apply</a:t>
            </a:r>
            <a:endParaRPr lang="pt-BR" sz="4800" dirty="0"/>
          </a:p>
        </p:txBody>
      </p:sp>
      <p:sp>
        <p:nvSpPr>
          <p:cNvPr id="3" name="Espaço Reservado para Conteúdo 2">
            <a:extLst>
              <a:ext uri="{FF2B5EF4-FFF2-40B4-BE49-F238E27FC236}">
                <a16:creationId xmlns:a16="http://schemas.microsoft.com/office/drawing/2014/main" id="{1CF3CAB4-E897-4645-801E-45A4D141967C}"/>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777991C9-BBA2-414D-9785-1F495B1E8A1F}"/>
              </a:ext>
            </a:extLst>
          </p:cNvPr>
          <p:cNvPicPr>
            <a:picLocks noChangeAspect="1"/>
          </p:cNvPicPr>
          <p:nvPr/>
        </p:nvPicPr>
        <p:blipFill>
          <a:blip r:embed="rId2"/>
          <a:stretch>
            <a:fillRect/>
          </a:stretch>
        </p:blipFill>
        <p:spPr>
          <a:xfrm>
            <a:off x="1837475" y="1934135"/>
            <a:ext cx="7292457" cy="4425337"/>
          </a:xfrm>
          <a:prstGeom prst="rect">
            <a:avLst/>
          </a:prstGeom>
        </p:spPr>
      </p:pic>
    </p:spTree>
    <p:extLst>
      <p:ext uri="{BB962C8B-B14F-4D97-AF65-F5344CB8AC3E}">
        <p14:creationId xmlns:p14="http://schemas.microsoft.com/office/powerpoint/2010/main" val="2287204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A723F-1389-4B38-8F8A-F922CCC3F33A}"/>
              </a:ext>
            </a:extLst>
          </p:cNvPr>
          <p:cNvSpPr>
            <a:spLocks noGrp="1"/>
          </p:cNvSpPr>
          <p:nvPr>
            <p:ph type="title"/>
          </p:nvPr>
        </p:nvSpPr>
        <p:spPr>
          <a:xfrm>
            <a:off x="0" y="484632"/>
            <a:ext cx="11128248" cy="1609344"/>
          </a:xfrm>
        </p:spPr>
        <p:txBody>
          <a:bodyPr>
            <a:normAutofit fontScale="90000"/>
          </a:bodyPr>
          <a:lstStyle/>
          <a:p>
            <a:pPr algn="just"/>
            <a:r>
              <a:rPr lang="pt-BR" sz="4400" dirty="0"/>
              <a:t>Os argumentos passados na chamada de uma função podem ser recuperados através do </a:t>
            </a:r>
            <a:r>
              <a:rPr lang="pt-BR" sz="4400" dirty="0" err="1"/>
              <a:t>array</a:t>
            </a:r>
            <a:r>
              <a:rPr lang="pt-BR" sz="4400" dirty="0"/>
              <a:t> </a:t>
            </a:r>
            <a:r>
              <a:rPr lang="pt-BR" sz="4400" dirty="0" err="1"/>
              <a:t>Arguments</a:t>
            </a:r>
            <a:r>
              <a:rPr lang="pt-BR" sz="4400" dirty="0"/>
              <a:t>. Inclusive, esse </a:t>
            </a:r>
            <a:r>
              <a:rPr lang="pt-BR" sz="4400" dirty="0" err="1"/>
              <a:t>array</a:t>
            </a:r>
            <a:r>
              <a:rPr lang="pt-BR" sz="4400" dirty="0"/>
              <a:t> permite que os argumentos excedentes sejam acessados</a:t>
            </a:r>
            <a:r>
              <a:rPr lang="pt-BR" dirty="0"/>
              <a:t>.</a:t>
            </a:r>
          </a:p>
        </p:txBody>
      </p:sp>
    </p:spTree>
    <p:extLst>
      <p:ext uri="{BB962C8B-B14F-4D97-AF65-F5344CB8AC3E}">
        <p14:creationId xmlns:p14="http://schemas.microsoft.com/office/powerpoint/2010/main" val="603185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777E63-84B0-4382-8DCE-A064F0375BC9}"/>
              </a:ext>
            </a:extLst>
          </p:cNvPr>
          <p:cNvSpPr>
            <a:spLocks noGrp="1"/>
          </p:cNvSpPr>
          <p:nvPr>
            <p:ph type="title"/>
          </p:nvPr>
        </p:nvSpPr>
        <p:spPr/>
        <p:txBody>
          <a:bodyPr/>
          <a:lstStyle/>
          <a:p>
            <a:r>
              <a:rPr lang="pt-BR" dirty="0" err="1"/>
              <a:t>Arrays</a:t>
            </a:r>
            <a:endParaRPr lang="pt-BR" dirty="0"/>
          </a:p>
        </p:txBody>
      </p:sp>
      <p:sp>
        <p:nvSpPr>
          <p:cNvPr id="3" name="Espaço Reservado para Conteúdo 2">
            <a:extLst>
              <a:ext uri="{FF2B5EF4-FFF2-40B4-BE49-F238E27FC236}">
                <a16:creationId xmlns:a16="http://schemas.microsoft.com/office/drawing/2014/main" id="{24450061-34FA-40FE-A456-7B86F2218954}"/>
              </a:ext>
            </a:extLst>
          </p:cNvPr>
          <p:cNvSpPr>
            <a:spLocks noGrp="1"/>
          </p:cNvSpPr>
          <p:nvPr>
            <p:ph idx="1"/>
          </p:nvPr>
        </p:nvSpPr>
        <p:spPr/>
        <p:txBody>
          <a:bodyPr>
            <a:normAutofit/>
          </a:bodyPr>
          <a:lstStyle/>
          <a:p>
            <a:pPr algn="just"/>
            <a:r>
              <a:rPr lang="pt-BR" sz="3600" dirty="0"/>
              <a:t>Os </a:t>
            </a:r>
            <a:r>
              <a:rPr lang="pt-BR" sz="3600" dirty="0" err="1"/>
              <a:t>arrays</a:t>
            </a:r>
            <a:r>
              <a:rPr lang="pt-BR" sz="3600" dirty="0"/>
              <a:t> em </a:t>
            </a:r>
            <a:r>
              <a:rPr lang="pt-BR" sz="3600" dirty="0" err="1"/>
              <a:t>JavaScript</a:t>
            </a:r>
            <a:r>
              <a:rPr lang="pt-BR" sz="3600" dirty="0"/>
              <a:t> são objetos e, portanto, possuem atributos e métodos para nos ajudar na manipulação de seus dados.</a:t>
            </a:r>
          </a:p>
        </p:txBody>
      </p:sp>
    </p:spTree>
    <p:extLst>
      <p:ext uri="{BB962C8B-B14F-4D97-AF65-F5344CB8AC3E}">
        <p14:creationId xmlns:p14="http://schemas.microsoft.com/office/powerpoint/2010/main" val="2855506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AD7804-C916-4E1F-86BD-02C88523F825}"/>
              </a:ext>
            </a:extLst>
          </p:cNvPr>
          <p:cNvSpPr>
            <a:spLocks noGrp="1"/>
          </p:cNvSpPr>
          <p:nvPr>
            <p:ph type="title"/>
          </p:nvPr>
        </p:nvSpPr>
        <p:spPr/>
        <p:txBody>
          <a:bodyPr/>
          <a:lstStyle/>
          <a:p>
            <a:r>
              <a:rPr lang="pt-BR" dirty="0"/>
              <a:t>Declarando um </a:t>
            </a:r>
            <a:r>
              <a:rPr lang="pt-BR" dirty="0" err="1"/>
              <a:t>array</a:t>
            </a:r>
            <a:r>
              <a:rPr lang="pt-BR" dirty="0"/>
              <a:t> </a:t>
            </a:r>
          </a:p>
        </p:txBody>
      </p:sp>
      <p:sp>
        <p:nvSpPr>
          <p:cNvPr id="3" name="Espaço Reservado para Conteúdo 2">
            <a:extLst>
              <a:ext uri="{FF2B5EF4-FFF2-40B4-BE49-F238E27FC236}">
                <a16:creationId xmlns:a16="http://schemas.microsoft.com/office/drawing/2014/main" id="{BE887BBA-E32C-4A2C-B97A-5228A051D271}"/>
              </a:ext>
            </a:extLst>
          </p:cNvPr>
          <p:cNvSpPr>
            <a:spLocks noGrp="1"/>
          </p:cNvSpPr>
          <p:nvPr>
            <p:ph idx="1"/>
          </p:nvPr>
        </p:nvSpPr>
        <p:spPr/>
        <p:txBody>
          <a:bodyPr>
            <a:normAutofit/>
          </a:bodyPr>
          <a:lstStyle/>
          <a:p>
            <a:pPr algn="just"/>
            <a:r>
              <a:rPr lang="pt-BR" sz="2800" dirty="0"/>
              <a:t>Podemos declarar um </a:t>
            </a:r>
            <a:r>
              <a:rPr lang="pt-BR" sz="2800" dirty="0" err="1"/>
              <a:t>array</a:t>
            </a:r>
            <a:r>
              <a:rPr lang="pt-BR" sz="2800" dirty="0"/>
              <a:t> de três maneiras: através do protótipo </a:t>
            </a:r>
            <a:r>
              <a:rPr lang="pt-BR" sz="2800" dirty="0" err="1">
                <a:solidFill>
                  <a:srgbClr val="FF0000"/>
                </a:solidFill>
              </a:rPr>
              <a:t>Array</a:t>
            </a:r>
            <a:r>
              <a:rPr lang="pt-BR" sz="2800" dirty="0">
                <a:solidFill>
                  <a:srgbClr val="FF0000"/>
                </a:solidFill>
              </a:rPr>
              <a:t> sem parâmetros</a:t>
            </a:r>
            <a:r>
              <a:rPr lang="pt-BR" sz="2800" dirty="0"/>
              <a:t>, </a:t>
            </a:r>
            <a:r>
              <a:rPr lang="pt-BR" sz="2800" dirty="0">
                <a:solidFill>
                  <a:srgbClr val="FF0000"/>
                </a:solidFill>
              </a:rPr>
              <a:t>através do protótipo </a:t>
            </a:r>
            <a:r>
              <a:rPr lang="pt-BR" sz="2800" dirty="0" err="1">
                <a:solidFill>
                  <a:srgbClr val="FF0000"/>
                </a:solidFill>
              </a:rPr>
              <a:t>Array</a:t>
            </a:r>
            <a:r>
              <a:rPr lang="pt-BR" sz="2800" dirty="0">
                <a:solidFill>
                  <a:srgbClr val="FF0000"/>
                </a:solidFill>
              </a:rPr>
              <a:t> com parâmetros </a:t>
            </a:r>
            <a:r>
              <a:rPr lang="pt-BR" sz="2800" dirty="0"/>
              <a:t>e </a:t>
            </a:r>
            <a:r>
              <a:rPr lang="pt-BR" sz="2800" dirty="0">
                <a:solidFill>
                  <a:srgbClr val="FF0000"/>
                </a:solidFill>
              </a:rPr>
              <a:t>através da forma literal</a:t>
            </a:r>
            <a:r>
              <a:rPr lang="pt-BR" sz="2800" dirty="0"/>
              <a:t>.</a:t>
            </a:r>
          </a:p>
        </p:txBody>
      </p:sp>
      <p:pic>
        <p:nvPicPr>
          <p:cNvPr id="4" name="Imagem 3">
            <a:extLst>
              <a:ext uri="{FF2B5EF4-FFF2-40B4-BE49-F238E27FC236}">
                <a16:creationId xmlns:a16="http://schemas.microsoft.com/office/drawing/2014/main" id="{74709AE6-4566-4F7C-8F21-F9D58136055E}"/>
              </a:ext>
            </a:extLst>
          </p:cNvPr>
          <p:cNvPicPr>
            <a:picLocks noChangeAspect="1"/>
          </p:cNvPicPr>
          <p:nvPr/>
        </p:nvPicPr>
        <p:blipFill>
          <a:blip r:embed="rId2"/>
          <a:stretch>
            <a:fillRect/>
          </a:stretch>
        </p:blipFill>
        <p:spPr>
          <a:xfrm>
            <a:off x="1063752" y="3588073"/>
            <a:ext cx="10199241" cy="2911201"/>
          </a:xfrm>
          <a:prstGeom prst="rect">
            <a:avLst/>
          </a:prstGeom>
        </p:spPr>
      </p:pic>
    </p:spTree>
    <p:extLst>
      <p:ext uri="{BB962C8B-B14F-4D97-AF65-F5344CB8AC3E}">
        <p14:creationId xmlns:p14="http://schemas.microsoft.com/office/powerpoint/2010/main" val="3616506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3095E4-D98B-4779-92F6-D9F1F2C843C6}"/>
              </a:ext>
            </a:extLst>
          </p:cNvPr>
          <p:cNvSpPr>
            <a:spLocks noGrp="1"/>
          </p:cNvSpPr>
          <p:nvPr>
            <p:ph type="title"/>
          </p:nvPr>
        </p:nvSpPr>
        <p:spPr>
          <a:xfrm>
            <a:off x="0" y="-401633"/>
            <a:ext cx="10058400" cy="1609344"/>
          </a:xfrm>
        </p:spPr>
        <p:txBody>
          <a:bodyPr/>
          <a:lstStyle/>
          <a:p>
            <a:r>
              <a:rPr lang="pt-BR" dirty="0"/>
              <a:t>Métodos do </a:t>
            </a:r>
            <a:r>
              <a:rPr lang="pt-BR" dirty="0" err="1"/>
              <a:t>array</a:t>
            </a:r>
            <a:endParaRPr lang="pt-BR" dirty="0"/>
          </a:p>
        </p:txBody>
      </p:sp>
      <p:sp>
        <p:nvSpPr>
          <p:cNvPr id="3" name="Espaço Reservado para Conteúdo 2">
            <a:extLst>
              <a:ext uri="{FF2B5EF4-FFF2-40B4-BE49-F238E27FC236}">
                <a16:creationId xmlns:a16="http://schemas.microsoft.com/office/drawing/2014/main" id="{CC93D1E6-0C12-493A-AA2D-6AABFD430512}"/>
              </a:ext>
            </a:extLst>
          </p:cNvPr>
          <p:cNvSpPr>
            <a:spLocks noGrp="1"/>
          </p:cNvSpPr>
          <p:nvPr>
            <p:ph idx="1"/>
          </p:nvPr>
        </p:nvSpPr>
        <p:spPr>
          <a:xfrm>
            <a:off x="267286" y="773723"/>
            <a:ext cx="11924714" cy="6084277"/>
          </a:xfrm>
        </p:spPr>
        <p:txBody>
          <a:bodyPr>
            <a:normAutofit fontScale="92500" lnSpcReduction="20000"/>
          </a:bodyPr>
          <a:lstStyle/>
          <a:p>
            <a:r>
              <a:rPr lang="pt-BR" sz="2400" dirty="0" err="1"/>
              <a:t>concat</a:t>
            </a:r>
            <a:r>
              <a:rPr lang="pt-BR" sz="2400" dirty="0"/>
              <a:t>() - concatena dois ou mais </a:t>
            </a:r>
            <a:r>
              <a:rPr lang="pt-BR" sz="2400" dirty="0" err="1"/>
              <a:t>arrays</a:t>
            </a:r>
            <a:r>
              <a:rPr lang="pt-BR" sz="2400" dirty="0"/>
              <a:t> e retorna uma cópia resultado.</a:t>
            </a:r>
          </a:p>
          <a:p>
            <a:r>
              <a:rPr lang="pt-BR" sz="2400" dirty="0" err="1"/>
              <a:t>indexOf</a:t>
            </a:r>
            <a:r>
              <a:rPr lang="pt-BR" sz="2400" dirty="0"/>
              <a:t>() - procura por um objeto dentro do </a:t>
            </a:r>
            <a:r>
              <a:rPr lang="pt-BR" sz="2400" dirty="0" err="1"/>
              <a:t>array</a:t>
            </a:r>
            <a:r>
              <a:rPr lang="pt-BR" sz="2400" dirty="0"/>
              <a:t> e retorna o índice caso o encontre.</a:t>
            </a:r>
          </a:p>
          <a:p>
            <a:r>
              <a:rPr lang="pt-BR" sz="2400" dirty="0" err="1"/>
              <a:t>join</a:t>
            </a:r>
            <a:r>
              <a:rPr lang="pt-BR" sz="2400" dirty="0"/>
              <a:t>() - concatena todos os elementos de um </a:t>
            </a:r>
            <a:r>
              <a:rPr lang="pt-BR" sz="2400" dirty="0" err="1"/>
              <a:t>array</a:t>
            </a:r>
            <a:r>
              <a:rPr lang="pt-BR" sz="2400" dirty="0"/>
              <a:t> em uma </a:t>
            </a:r>
            <a:r>
              <a:rPr lang="pt-BR" sz="2400" dirty="0" err="1"/>
              <a:t>string</a:t>
            </a:r>
            <a:r>
              <a:rPr lang="pt-BR" sz="2400" dirty="0"/>
              <a:t>.</a:t>
            </a:r>
          </a:p>
          <a:p>
            <a:r>
              <a:rPr lang="pt-BR" sz="2400" dirty="0" err="1"/>
              <a:t>lastIndexOf</a:t>
            </a:r>
            <a:r>
              <a:rPr lang="pt-BR" sz="2400" dirty="0"/>
              <a:t>() - procura, de trás para frente, por um objeto dentro </a:t>
            </a:r>
            <a:r>
              <a:rPr lang="pt-BR" sz="2400" dirty="0" err="1"/>
              <a:t>array</a:t>
            </a:r>
            <a:r>
              <a:rPr lang="pt-BR" sz="2400" dirty="0"/>
              <a:t> e retorna o índice caso o encontre.</a:t>
            </a:r>
          </a:p>
          <a:p>
            <a:r>
              <a:rPr lang="pt-BR" sz="2400" dirty="0"/>
              <a:t>pop() - remove o último objeto de um </a:t>
            </a:r>
            <a:r>
              <a:rPr lang="pt-BR" sz="2400" dirty="0" err="1"/>
              <a:t>array</a:t>
            </a:r>
            <a:r>
              <a:rPr lang="pt-BR" sz="2400" dirty="0"/>
              <a:t> e retorna o objeto removido.</a:t>
            </a:r>
          </a:p>
          <a:p>
            <a:r>
              <a:rPr lang="pt-BR" sz="2400" dirty="0" err="1"/>
              <a:t>push</a:t>
            </a:r>
            <a:r>
              <a:rPr lang="pt-BR" sz="2400" dirty="0"/>
              <a:t>() - adiciona um objeto no final do </a:t>
            </a:r>
            <a:r>
              <a:rPr lang="pt-BR" sz="2400" dirty="0" err="1"/>
              <a:t>array</a:t>
            </a:r>
            <a:r>
              <a:rPr lang="pt-BR" sz="2400" dirty="0"/>
              <a:t> e retorno o novo tamanho do </a:t>
            </a:r>
            <a:r>
              <a:rPr lang="pt-BR" sz="2400" dirty="0" err="1"/>
              <a:t>array</a:t>
            </a:r>
            <a:r>
              <a:rPr lang="pt-BR" sz="2400" dirty="0"/>
              <a:t>.</a:t>
            </a:r>
          </a:p>
          <a:p>
            <a:r>
              <a:rPr lang="pt-BR" sz="2400" dirty="0"/>
              <a:t>reverse() - inverte a ordem dos objetos de um </a:t>
            </a:r>
            <a:r>
              <a:rPr lang="pt-BR" sz="2400" dirty="0" err="1"/>
              <a:t>array</a:t>
            </a:r>
            <a:r>
              <a:rPr lang="pt-BR" sz="2400" dirty="0"/>
              <a:t>.</a:t>
            </a:r>
          </a:p>
          <a:p>
            <a:r>
              <a:rPr lang="pt-BR" sz="2400" dirty="0"/>
              <a:t>shift() - remove o primeiro objeto de um </a:t>
            </a:r>
            <a:r>
              <a:rPr lang="pt-BR" sz="2400" dirty="0" err="1"/>
              <a:t>array</a:t>
            </a:r>
            <a:r>
              <a:rPr lang="pt-BR" sz="2400" dirty="0"/>
              <a:t> e retorna o objeto removido.</a:t>
            </a:r>
          </a:p>
          <a:p>
            <a:r>
              <a:rPr lang="pt-BR" sz="2400" dirty="0" err="1"/>
              <a:t>slice</a:t>
            </a:r>
            <a:r>
              <a:rPr lang="pt-BR" sz="2400" dirty="0"/>
              <a:t>() - seleciona parte de um </a:t>
            </a:r>
            <a:r>
              <a:rPr lang="pt-BR" sz="2400" dirty="0" err="1"/>
              <a:t>array</a:t>
            </a:r>
            <a:r>
              <a:rPr lang="pt-BR" sz="2400" dirty="0"/>
              <a:t> e retorna um copia da parte selecionada.</a:t>
            </a:r>
          </a:p>
          <a:p>
            <a:r>
              <a:rPr lang="pt-BR" sz="2400" dirty="0" err="1"/>
              <a:t>sort</a:t>
            </a:r>
            <a:r>
              <a:rPr lang="pt-BR" sz="2400" dirty="0"/>
              <a:t>() - ordena os objetos de um </a:t>
            </a:r>
            <a:r>
              <a:rPr lang="pt-BR" sz="2400" dirty="0" err="1"/>
              <a:t>array</a:t>
            </a:r>
            <a:r>
              <a:rPr lang="pt-BR" sz="2400" dirty="0"/>
              <a:t>.</a:t>
            </a:r>
          </a:p>
          <a:p>
            <a:r>
              <a:rPr lang="pt-BR" sz="2400" dirty="0" err="1"/>
              <a:t>splice</a:t>
            </a:r>
            <a:r>
              <a:rPr lang="pt-BR" sz="2400" dirty="0"/>
              <a:t>() - adiciona e/ou remove objetos de um </a:t>
            </a:r>
            <a:r>
              <a:rPr lang="pt-BR" sz="2400" dirty="0" err="1"/>
              <a:t>array</a:t>
            </a:r>
            <a:r>
              <a:rPr lang="pt-BR" sz="2400" dirty="0"/>
              <a:t>.</a:t>
            </a:r>
          </a:p>
          <a:p>
            <a:r>
              <a:rPr lang="pt-BR" sz="2400" dirty="0" err="1"/>
              <a:t>toString</a:t>
            </a:r>
            <a:r>
              <a:rPr lang="pt-BR" sz="2400" dirty="0"/>
              <a:t>() - converte um </a:t>
            </a:r>
            <a:r>
              <a:rPr lang="pt-BR" sz="2400" dirty="0" err="1"/>
              <a:t>array</a:t>
            </a:r>
            <a:r>
              <a:rPr lang="pt-BR" sz="2400" dirty="0"/>
              <a:t> em uma </a:t>
            </a:r>
            <a:r>
              <a:rPr lang="pt-BR" sz="2400" dirty="0" err="1"/>
              <a:t>string</a:t>
            </a:r>
            <a:r>
              <a:rPr lang="pt-BR" sz="2400" dirty="0"/>
              <a:t> e retorna o resultado.</a:t>
            </a:r>
          </a:p>
          <a:p>
            <a:r>
              <a:rPr lang="pt-BR" sz="2400" dirty="0" err="1"/>
              <a:t>unshift</a:t>
            </a:r>
            <a:r>
              <a:rPr lang="pt-BR" sz="2400" dirty="0"/>
              <a:t>() - adiciona um objeto no começo do </a:t>
            </a:r>
            <a:r>
              <a:rPr lang="pt-BR" sz="2400" dirty="0" err="1"/>
              <a:t>array</a:t>
            </a:r>
            <a:r>
              <a:rPr lang="pt-BR" sz="2400" dirty="0"/>
              <a:t> e retorna o novo tamanho do </a:t>
            </a:r>
            <a:r>
              <a:rPr lang="pt-BR" sz="2400" dirty="0" err="1"/>
              <a:t>array</a:t>
            </a:r>
            <a:r>
              <a:rPr lang="pt-BR" sz="2400" dirty="0"/>
              <a:t>.</a:t>
            </a:r>
          </a:p>
          <a:p>
            <a:r>
              <a:rPr lang="pt-BR" sz="2400" dirty="0" err="1"/>
              <a:t>valueOf</a:t>
            </a:r>
            <a:r>
              <a:rPr lang="pt-BR" sz="2400" dirty="0"/>
              <a:t>() - retorna o valor primitivo de um </a:t>
            </a:r>
            <a:r>
              <a:rPr lang="pt-BR" sz="2400" dirty="0" err="1"/>
              <a:t>array</a:t>
            </a:r>
            <a:endParaRPr lang="pt-BR" sz="2400" dirty="0"/>
          </a:p>
        </p:txBody>
      </p:sp>
    </p:spTree>
    <p:extLst>
      <p:ext uri="{BB962C8B-B14F-4D97-AF65-F5344CB8AC3E}">
        <p14:creationId xmlns:p14="http://schemas.microsoft.com/office/powerpoint/2010/main" val="24693416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4CD86A-83CA-4119-AEE6-F522C1A60438}"/>
              </a:ext>
            </a:extLst>
          </p:cNvPr>
          <p:cNvSpPr>
            <a:spLocks noGrp="1"/>
          </p:cNvSpPr>
          <p:nvPr>
            <p:ph type="title"/>
          </p:nvPr>
        </p:nvSpPr>
        <p:spPr/>
        <p:txBody>
          <a:bodyPr/>
          <a:lstStyle/>
          <a:p>
            <a:endParaRPr lang="pt-BR"/>
          </a:p>
        </p:txBody>
      </p:sp>
      <p:pic>
        <p:nvPicPr>
          <p:cNvPr id="5" name="Espaço Reservado para Conteúdo 4">
            <a:extLst>
              <a:ext uri="{FF2B5EF4-FFF2-40B4-BE49-F238E27FC236}">
                <a16:creationId xmlns:a16="http://schemas.microsoft.com/office/drawing/2014/main" id="{A6917D2C-8007-469F-875C-6D12089B555E}"/>
              </a:ext>
            </a:extLst>
          </p:cNvPr>
          <p:cNvPicPr>
            <a:picLocks noGrp="1" noChangeAspect="1"/>
          </p:cNvPicPr>
          <p:nvPr>
            <p:ph idx="1"/>
          </p:nvPr>
        </p:nvPicPr>
        <p:blipFill>
          <a:blip r:embed="rId2"/>
          <a:stretch>
            <a:fillRect/>
          </a:stretch>
        </p:blipFill>
        <p:spPr>
          <a:xfrm>
            <a:off x="182881" y="2476499"/>
            <a:ext cx="11983166" cy="2494512"/>
          </a:xfrm>
          <a:prstGeom prst="rect">
            <a:avLst/>
          </a:prstGeom>
        </p:spPr>
      </p:pic>
    </p:spTree>
    <p:extLst>
      <p:ext uri="{BB962C8B-B14F-4D97-AF65-F5344CB8AC3E}">
        <p14:creationId xmlns:p14="http://schemas.microsoft.com/office/powerpoint/2010/main" val="2422171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AEDC66-077A-4AA4-B749-C54C542C94B3}"/>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9A66410-BEDC-4694-A7FB-C121577CC590}"/>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6B01D828-9AC3-4E9D-ABFE-7B3767F359A9}"/>
              </a:ext>
            </a:extLst>
          </p:cNvPr>
          <p:cNvPicPr>
            <a:picLocks noChangeAspect="1"/>
          </p:cNvPicPr>
          <p:nvPr/>
        </p:nvPicPr>
        <p:blipFill>
          <a:blip r:embed="rId2"/>
          <a:stretch>
            <a:fillRect/>
          </a:stretch>
        </p:blipFill>
        <p:spPr>
          <a:xfrm>
            <a:off x="1513919" y="484632"/>
            <a:ext cx="7798894" cy="6221590"/>
          </a:xfrm>
          <a:prstGeom prst="rect">
            <a:avLst/>
          </a:prstGeom>
        </p:spPr>
      </p:pic>
    </p:spTree>
    <p:extLst>
      <p:ext uri="{BB962C8B-B14F-4D97-AF65-F5344CB8AC3E}">
        <p14:creationId xmlns:p14="http://schemas.microsoft.com/office/powerpoint/2010/main" val="197153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DAC26-6A84-4B5A-B331-3B918A034EC7}"/>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BDB8C160-6B98-478E-A1A2-EE8C1A4ACE5B}"/>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C0E0C363-92D0-4AC8-9CD1-3764626C2C6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56584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DD171-9F56-44E4-A59A-89D56430F604}"/>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777F137-7BF9-4154-9F94-A4218426C2B9}"/>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034879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9F2EE4-05B8-4459-B779-4A74D83F9C5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344D49DB-46A4-47F5-BAEB-FD30B17B755D}"/>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2DE86D5D-FEAC-4C13-991C-B9B4F3B37D17}"/>
              </a:ext>
            </a:extLst>
          </p:cNvPr>
          <p:cNvPicPr>
            <a:picLocks noChangeAspect="1"/>
          </p:cNvPicPr>
          <p:nvPr/>
        </p:nvPicPr>
        <p:blipFill rotWithShape="1">
          <a:blip r:embed="rId2"/>
          <a:srcRect l="4500" t="7046" r="13000" b="50000"/>
          <a:stretch/>
        </p:blipFill>
        <p:spPr>
          <a:xfrm>
            <a:off x="0" y="0"/>
            <a:ext cx="12192000" cy="6858000"/>
          </a:xfrm>
          <a:prstGeom prst="rect">
            <a:avLst/>
          </a:prstGeom>
        </p:spPr>
      </p:pic>
      <p:sp>
        <p:nvSpPr>
          <p:cNvPr id="5" name="Seta para baixo 7">
            <a:extLst>
              <a:ext uri="{FF2B5EF4-FFF2-40B4-BE49-F238E27FC236}">
                <a16:creationId xmlns:a16="http://schemas.microsoft.com/office/drawing/2014/main" id="{174F2370-5A27-4743-8CDD-D3EFB8C3F638}"/>
              </a:ext>
            </a:extLst>
          </p:cNvPr>
          <p:cNvSpPr/>
          <p:nvPr/>
        </p:nvSpPr>
        <p:spPr>
          <a:xfrm rot="1470343">
            <a:off x="560482" y="1553103"/>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ta para baixo 7">
            <a:extLst>
              <a:ext uri="{FF2B5EF4-FFF2-40B4-BE49-F238E27FC236}">
                <a16:creationId xmlns:a16="http://schemas.microsoft.com/office/drawing/2014/main" id="{EE2AD6EE-1CF5-482F-83AB-DD45A3ABE745}"/>
              </a:ext>
            </a:extLst>
          </p:cNvPr>
          <p:cNvSpPr/>
          <p:nvPr/>
        </p:nvSpPr>
        <p:spPr>
          <a:xfrm rot="3121887">
            <a:off x="1300661" y="2068160"/>
            <a:ext cx="558800"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ta para baixo 7">
            <a:extLst>
              <a:ext uri="{FF2B5EF4-FFF2-40B4-BE49-F238E27FC236}">
                <a16:creationId xmlns:a16="http://schemas.microsoft.com/office/drawing/2014/main" id="{EE571C78-F1B5-450C-BE29-C90F9D0DA560}"/>
              </a:ext>
            </a:extLst>
          </p:cNvPr>
          <p:cNvSpPr/>
          <p:nvPr/>
        </p:nvSpPr>
        <p:spPr>
          <a:xfrm rot="1470343">
            <a:off x="10407310" y="2090760"/>
            <a:ext cx="558800"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03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EF5B6D-46C2-410A-A8CC-962FED5180B7}"/>
              </a:ext>
            </a:extLst>
          </p:cNvPr>
          <p:cNvSpPr>
            <a:spLocks noGrp="1"/>
          </p:cNvSpPr>
          <p:nvPr>
            <p:ph type="title"/>
          </p:nvPr>
        </p:nvSpPr>
        <p:spPr/>
        <p:txBody>
          <a:bodyPr/>
          <a:lstStyle/>
          <a:p>
            <a:r>
              <a:rPr lang="pt-BR" dirty="0"/>
              <a:t>‘</a:t>
            </a:r>
          </a:p>
        </p:txBody>
      </p:sp>
      <p:sp>
        <p:nvSpPr>
          <p:cNvPr id="3" name="Espaço Reservado para Conteúdo 2">
            <a:extLst>
              <a:ext uri="{FF2B5EF4-FFF2-40B4-BE49-F238E27FC236}">
                <a16:creationId xmlns:a16="http://schemas.microsoft.com/office/drawing/2014/main" id="{053DA2E4-CEB4-4EA0-8F02-337DCC97E6EE}"/>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4F8FA06E-5617-44BC-A9C4-7A676778E1EB}"/>
              </a:ext>
            </a:extLst>
          </p:cNvPr>
          <p:cNvPicPr>
            <a:picLocks noChangeAspect="1"/>
          </p:cNvPicPr>
          <p:nvPr/>
        </p:nvPicPr>
        <p:blipFill rotWithShape="1">
          <a:blip r:embed="rId2"/>
          <a:srcRect l="4091" t="5687" r="40136" b="58792"/>
          <a:stretch/>
        </p:blipFill>
        <p:spPr>
          <a:xfrm>
            <a:off x="0" y="0"/>
            <a:ext cx="12192000" cy="7015942"/>
          </a:xfrm>
          <a:prstGeom prst="rect">
            <a:avLst/>
          </a:prstGeom>
        </p:spPr>
      </p:pic>
      <p:sp>
        <p:nvSpPr>
          <p:cNvPr id="5" name="Seta para baixo 7">
            <a:extLst>
              <a:ext uri="{FF2B5EF4-FFF2-40B4-BE49-F238E27FC236}">
                <a16:creationId xmlns:a16="http://schemas.microsoft.com/office/drawing/2014/main" id="{BBD428FF-B8BD-4906-9DE4-012AF8241C8F}"/>
              </a:ext>
            </a:extLst>
          </p:cNvPr>
          <p:cNvSpPr/>
          <p:nvPr/>
        </p:nvSpPr>
        <p:spPr>
          <a:xfrm rot="1470343">
            <a:off x="780397" y="1142040"/>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ta para baixo 7">
            <a:extLst>
              <a:ext uri="{FF2B5EF4-FFF2-40B4-BE49-F238E27FC236}">
                <a16:creationId xmlns:a16="http://schemas.microsoft.com/office/drawing/2014/main" id="{5789F037-E26D-4203-B5C0-5D3385056806}"/>
              </a:ext>
            </a:extLst>
          </p:cNvPr>
          <p:cNvSpPr/>
          <p:nvPr/>
        </p:nvSpPr>
        <p:spPr>
          <a:xfrm rot="1470343">
            <a:off x="2103617" y="1563911"/>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eta para baixo 7">
            <a:extLst>
              <a:ext uri="{FF2B5EF4-FFF2-40B4-BE49-F238E27FC236}">
                <a16:creationId xmlns:a16="http://schemas.microsoft.com/office/drawing/2014/main" id="{B66A3E34-1A0C-419A-A90F-BF228D8CA3ED}"/>
              </a:ext>
            </a:extLst>
          </p:cNvPr>
          <p:cNvSpPr/>
          <p:nvPr/>
        </p:nvSpPr>
        <p:spPr>
          <a:xfrm rot="1470343">
            <a:off x="9508078" y="622661"/>
            <a:ext cx="566709" cy="873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8163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ira">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
  <TotalTime>5074</TotalTime>
  <Words>943</Words>
  <Application>Microsoft Office PowerPoint</Application>
  <PresentationFormat>Widescreen</PresentationFormat>
  <Paragraphs>78</Paragraphs>
  <Slides>57</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57</vt:i4>
      </vt:variant>
    </vt:vector>
  </HeadingPairs>
  <TitlesOfParts>
    <vt:vector size="61" baseType="lpstr">
      <vt:lpstr>Rockwell</vt:lpstr>
      <vt:lpstr>Rockwell Condensed</vt:lpstr>
      <vt:lpstr>Wingdings</vt:lpstr>
      <vt:lpstr>Tipo de Madeira</vt:lpstr>
      <vt:lpstr>Programação web – Front end</vt:lpstr>
      <vt:lpstr>O que é Java script?</vt:lpstr>
      <vt:lpstr>Apresentação do PowerPoint</vt:lpstr>
      <vt:lpstr>Como usamos JS?</vt:lpstr>
      <vt:lpstr>Apresentação do PowerPoint</vt:lpstr>
      <vt:lpstr>Apresentação do PowerPoint</vt:lpstr>
      <vt:lpstr>Apresentação do PowerPoint</vt:lpstr>
      <vt:lpstr>Apresentação do PowerPoint</vt:lpstr>
      <vt:lpstr>‘</vt:lpstr>
      <vt:lpstr>Apresentação do PowerPoint</vt:lpstr>
      <vt:lpstr>Declarando e inicializando variáveis em JavaScript</vt:lpstr>
      <vt:lpstr>Apresentação do PowerPoint</vt:lpstr>
      <vt:lpstr>Apresentação do PowerPoint</vt:lpstr>
      <vt:lpstr>Apresentação do PowerPoint</vt:lpstr>
      <vt:lpstr>Apresentação do PowerPoint</vt:lpstr>
      <vt:lpstr>Apresentação do PowerPoint</vt:lpstr>
      <vt:lpstr>Apresentação do PowerPoint</vt:lpstr>
      <vt:lpstr>Operadores Aritmético</vt:lpstr>
      <vt:lpstr>Atribuição</vt:lpstr>
      <vt:lpstr>Relacional</vt:lpstr>
      <vt:lpstr>Lógico</vt:lpstr>
      <vt:lpstr>Controle de fluxo</vt:lpstr>
      <vt:lpstr>Loop - while</vt:lpstr>
      <vt:lpstr>Loop - FOR</vt:lpstr>
      <vt:lpstr>Apresentação do PowerPoint</vt:lpstr>
      <vt:lpstr>Apresentação do PowerPoint</vt:lpstr>
      <vt:lpstr>Funções JavaScript</vt:lpstr>
      <vt:lpstr>Apresentação do PowerPoint</vt:lpstr>
      <vt:lpstr>Apresentação do PowerPoint</vt:lpstr>
      <vt:lpstr>Chamando uma função dentro do código JavaScript</vt:lpstr>
      <vt:lpstr>Apresentação do PowerPoint</vt:lpstr>
      <vt:lpstr>Apresentação do PowerPoint</vt:lpstr>
      <vt:lpstr>Criando um objeto </vt:lpstr>
      <vt:lpstr>Criando um objeto</vt:lpstr>
      <vt:lpstr>Outra maneira de se criar um objeto é utilizando a notação literal mais conhecida como JSON (JavaScript Object Notation):</vt:lpstr>
      <vt:lpstr>Um objeto pode se relacionar com outros objetos através de propriedades. Observe o código abaixo.</vt:lpstr>
      <vt:lpstr>Recuperando o Valor de uma Propriedade</vt:lpstr>
      <vt:lpstr>Alterando o Valor de uma Propriedade</vt:lpstr>
      <vt:lpstr>Os objetos são acessados através de referências</vt:lpstr>
      <vt:lpstr>Protótipos</vt:lpstr>
      <vt:lpstr>Também podemos utilizar o método create de Object para criar objetos baseados em objetos existentes. Veja o exemplo abaixo.</vt:lpstr>
      <vt:lpstr>Se uma propriedade for adicionada a um objeto, ela também será adicionada a todos os objetos que o utilizam como protótipo.</vt:lpstr>
      <vt:lpstr>Por outro lado, se uma propriedade for adicionada a um objeto, ela não será adicionada no protótipo desse objeto.</vt:lpstr>
      <vt:lpstr>Se o valor de uma propriedade de um objeto for modificado, os objetos que o utilizam como protótipo podem ser afetados.</vt:lpstr>
      <vt:lpstr>Por outro lado, alterações nos valores das propriedades de um objeto não afetam o protótipo desse objeto.</vt:lpstr>
      <vt:lpstr>Apresentação do PowerPoint</vt:lpstr>
      <vt:lpstr>Podemos remover uma propriedade de um objeto com a função delete.</vt:lpstr>
      <vt:lpstr>Verificando a Existência de uma Propriedade</vt:lpstr>
      <vt:lpstr>As funções em JavaScript são objetos. Você pode armazená-las em variáveis, arrays e outros objetos. Elas podem ser passadas como argumento ou devolvidas por outra função. Veja o exemplo abaixo.</vt:lpstr>
      <vt:lpstr>Método</vt:lpstr>
      <vt:lpstr>Uma função pode ser associada momentaneamente a um objeto e executada através do método apply</vt:lpstr>
      <vt:lpstr>Os argumentos passados na chamada de uma função podem ser recuperados através do array Arguments. Inclusive, esse array permite que os argumentos excedentes sejam acessados.</vt:lpstr>
      <vt:lpstr>Arrays</vt:lpstr>
      <vt:lpstr>Declarando um array </vt:lpstr>
      <vt:lpstr>Métodos do array</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Programação web – Front end</dc:title>
  <dc:creator>Rafael Batista Duarte</dc:creator>
  <cp:lastModifiedBy>rafael duarte</cp:lastModifiedBy>
  <cp:revision>51</cp:revision>
  <dcterms:created xsi:type="dcterms:W3CDTF">2020-01-23T14:28:17Z</dcterms:created>
  <dcterms:modified xsi:type="dcterms:W3CDTF">2020-03-12T22:19:40Z</dcterms:modified>
</cp:coreProperties>
</file>